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61" r:id="rId3"/>
    <p:sldId id="257" r:id="rId4"/>
    <p:sldId id="263" r:id="rId5"/>
    <p:sldId id="264" r:id="rId6"/>
    <p:sldId id="266" r:id="rId7"/>
    <p:sldId id="284" r:id="rId8"/>
    <p:sldId id="280" r:id="rId9"/>
    <p:sldId id="265" r:id="rId10"/>
    <p:sldId id="267" r:id="rId11"/>
    <p:sldId id="274" r:id="rId12"/>
    <p:sldId id="281" r:id="rId13"/>
    <p:sldId id="260" r:id="rId14"/>
    <p:sldId id="259" r:id="rId15"/>
    <p:sldId id="262" r:id="rId16"/>
    <p:sldId id="285" r:id="rId17"/>
    <p:sldId id="283" r:id="rId18"/>
    <p:sldId id="282" r:id="rId19"/>
    <p:sldId id="27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44" autoAdjust="0"/>
    <p:restoredTop sz="92600" autoAdjust="0"/>
  </p:normalViewPr>
  <p:slideViewPr>
    <p:cSldViewPr snapToGrid="0">
      <p:cViewPr varScale="1">
        <p:scale>
          <a:sx n="60" d="100"/>
          <a:sy n="60" d="100"/>
        </p:scale>
        <p:origin x="605"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C4139B-F96E-4D40-87AB-923F8488C72F}"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1FE4A28D-1988-4D0A-B3C3-39DB5DBEA59C}">
      <dgm:prSet phldrT="[Text]" phldr="1"/>
      <dgm:spPr/>
      <dgm:t>
        <a:bodyPr/>
        <a:lstStyle/>
        <a:p>
          <a:endParaRPr lang="en-US" dirty="0"/>
        </a:p>
      </dgm:t>
    </dgm:pt>
    <dgm:pt modelId="{573463AE-E4D5-47EA-B5B4-A922F06C481F}" type="parTrans" cxnId="{C4566464-556F-44BF-BF3A-725D2D8B7FD0}">
      <dgm:prSet/>
      <dgm:spPr/>
      <dgm:t>
        <a:bodyPr/>
        <a:lstStyle/>
        <a:p>
          <a:endParaRPr lang="en-US"/>
        </a:p>
      </dgm:t>
    </dgm:pt>
    <dgm:pt modelId="{0C9B16A3-C0FD-4885-A39A-6E6DE58FBCCE}" type="sibTrans" cxnId="{C4566464-556F-44BF-BF3A-725D2D8B7FD0}">
      <dgm:prSet/>
      <dgm:spPr>
        <a:solidFill>
          <a:schemeClr val="accent2">
            <a:lumMod val="40000"/>
            <a:lumOff val="60000"/>
          </a:schemeClr>
        </a:solidFill>
      </dgm:spPr>
      <dgm:t>
        <a:bodyPr/>
        <a:lstStyle/>
        <a:p>
          <a:endParaRPr lang="en-US"/>
        </a:p>
      </dgm:t>
    </dgm:pt>
    <dgm:pt modelId="{A3502C46-5B6F-4781-ABFA-DE11FE4ECF83}">
      <dgm:prSet phldrT="[Text]" phldr="1"/>
      <dgm:spPr/>
      <dgm:t>
        <a:bodyPr/>
        <a:lstStyle/>
        <a:p>
          <a:endParaRPr lang="en-US" dirty="0"/>
        </a:p>
      </dgm:t>
    </dgm:pt>
    <dgm:pt modelId="{03F9FB2F-B892-4262-82A9-CACE52C88FED}" type="parTrans" cxnId="{67B9BD98-4C89-4B78-91BD-69057AE1A442}">
      <dgm:prSet/>
      <dgm:spPr/>
      <dgm:t>
        <a:bodyPr/>
        <a:lstStyle/>
        <a:p>
          <a:endParaRPr lang="en-US"/>
        </a:p>
      </dgm:t>
    </dgm:pt>
    <dgm:pt modelId="{F90F1ED8-507C-4DE4-8028-27050BE9FA5B}" type="sibTrans" cxnId="{67B9BD98-4C89-4B78-91BD-69057AE1A442}">
      <dgm:prSet/>
      <dgm:spPr>
        <a:solidFill>
          <a:schemeClr val="accent2">
            <a:lumMod val="40000"/>
            <a:lumOff val="60000"/>
          </a:schemeClr>
        </a:solidFill>
      </dgm:spPr>
      <dgm:t>
        <a:bodyPr/>
        <a:lstStyle/>
        <a:p>
          <a:endParaRPr lang="en-US"/>
        </a:p>
      </dgm:t>
    </dgm:pt>
    <dgm:pt modelId="{4EFC37F0-F6E3-4E92-B90C-FB5821669163}" type="pres">
      <dgm:prSet presAssocID="{CBC4139B-F96E-4D40-87AB-923F8488C72F}" presName="cycle" presStyleCnt="0">
        <dgm:presLayoutVars>
          <dgm:dir/>
          <dgm:resizeHandles val="exact"/>
        </dgm:presLayoutVars>
      </dgm:prSet>
      <dgm:spPr/>
    </dgm:pt>
    <dgm:pt modelId="{7B8D92CA-5668-4B46-BA41-CFC4986BC1A6}" type="pres">
      <dgm:prSet presAssocID="{1FE4A28D-1988-4D0A-B3C3-39DB5DBEA59C}" presName="dummy" presStyleCnt="0"/>
      <dgm:spPr/>
    </dgm:pt>
    <dgm:pt modelId="{74134B01-B198-41FA-AA1F-854D599D82A5}" type="pres">
      <dgm:prSet presAssocID="{1FE4A28D-1988-4D0A-B3C3-39DB5DBEA59C}" presName="node" presStyleLbl="revTx" presStyleIdx="0" presStyleCnt="2">
        <dgm:presLayoutVars>
          <dgm:bulletEnabled val="1"/>
        </dgm:presLayoutVars>
      </dgm:prSet>
      <dgm:spPr/>
    </dgm:pt>
    <dgm:pt modelId="{735FDDB3-FFF8-42F8-9A3F-855FE397A206}" type="pres">
      <dgm:prSet presAssocID="{0C9B16A3-C0FD-4885-A39A-6E6DE58FBCCE}" presName="sibTrans" presStyleLbl="node1" presStyleIdx="0" presStyleCnt="2"/>
      <dgm:spPr/>
    </dgm:pt>
    <dgm:pt modelId="{799A8C94-35BA-40D8-9373-911E74EE2FA8}" type="pres">
      <dgm:prSet presAssocID="{A3502C46-5B6F-4781-ABFA-DE11FE4ECF83}" presName="dummy" presStyleCnt="0"/>
      <dgm:spPr/>
    </dgm:pt>
    <dgm:pt modelId="{8ABF4C29-A119-4F2C-99C6-3546E0AC64D9}" type="pres">
      <dgm:prSet presAssocID="{A3502C46-5B6F-4781-ABFA-DE11FE4ECF83}" presName="node" presStyleLbl="revTx" presStyleIdx="1" presStyleCnt="2">
        <dgm:presLayoutVars>
          <dgm:bulletEnabled val="1"/>
        </dgm:presLayoutVars>
      </dgm:prSet>
      <dgm:spPr/>
    </dgm:pt>
    <dgm:pt modelId="{7BB7AC51-4956-451E-B7AF-3B17413B7F3F}" type="pres">
      <dgm:prSet presAssocID="{F90F1ED8-507C-4DE4-8028-27050BE9FA5B}" presName="sibTrans" presStyleLbl="node1" presStyleIdx="1" presStyleCnt="2" custScaleY="114310"/>
      <dgm:spPr/>
    </dgm:pt>
  </dgm:ptLst>
  <dgm:cxnLst>
    <dgm:cxn modelId="{32A23619-5C0D-4F9F-806A-78DA26ED094D}" type="presOf" srcId="{A3502C46-5B6F-4781-ABFA-DE11FE4ECF83}" destId="{8ABF4C29-A119-4F2C-99C6-3546E0AC64D9}" srcOrd="0" destOrd="0" presId="urn:microsoft.com/office/officeart/2005/8/layout/cycle1"/>
    <dgm:cxn modelId="{573C3E1A-5778-4703-BD6F-4E75505172DB}" type="presOf" srcId="{0C9B16A3-C0FD-4885-A39A-6E6DE58FBCCE}" destId="{735FDDB3-FFF8-42F8-9A3F-855FE397A206}" srcOrd="0" destOrd="0" presId="urn:microsoft.com/office/officeart/2005/8/layout/cycle1"/>
    <dgm:cxn modelId="{C4566464-556F-44BF-BF3A-725D2D8B7FD0}" srcId="{CBC4139B-F96E-4D40-87AB-923F8488C72F}" destId="{1FE4A28D-1988-4D0A-B3C3-39DB5DBEA59C}" srcOrd="0" destOrd="0" parTransId="{573463AE-E4D5-47EA-B5B4-A922F06C481F}" sibTransId="{0C9B16A3-C0FD-4885-A39A-6E6DE58FBCCE}"/>
    <dgm:cxn modelId="{C5C66964-1031-432E-937F-6A03646E3E59}" type="presOf" srcId="{CBC4139B-F96E-4D40-87AB-923F8488C72F}" destId="{4EFC37F0-F6E3-4E92-B90C-FB5821669163}" srcOrd="0" destOrd="0" presId="urn:microsoft.com/office/officeart/2005/8/layout/cycle1"/>
    <dgm:cxn modelId="{365E1175-2E2E-466D-B07A-EE2C2DA165BF}" type="presOf" srcId="{1FE4A28D-1988-4D0A-B3C3-39DB5DBEA59C}" destId="{74134B01-B198-41FA-AA1F-854D599D82A5}" srcOrd="0" destOrd="0" presId="urn:microsoft.com/office/officeart/2005/8/layout/cycle1"/>
    <dgm:cxn modelId="{67B9BD98-4C89-4B78-91BD-69057AE1A442}" srcId="{CBC4139B-F96E-4D40-87AB-923F8488C72F}" destId="{A3502C46-5B6F-4781-ABFA-DE11FE4ECF83}" srcOrd="1" destOrd="0" parTransId="{03F9FB2F-B892-4262-82A9-CACE52C88FED}" sibTransId="{F90F1ED8-507C-4DE4-8028-27050BE9FA5B}"/>
    <dgm:cxn modelId="{179ACDC2-8CEB-4F86-8D4B-659B31531C14}" type="presOf" srcId="{F90F1ED8-507C-4DE4-8028-27050BE9FA5B}" destId="{7BB7AC51-4956-451E-B7AF-3B17413B7F3F}" srcOrd="0" destOrd="0" presId="urn:microsoft.com/office/officeart/2005/8/layout/cycle1"/>
    <dgm:cxn modelId="{74BBDEE7-74C2-4416-BF02-B8AF759C4FD5}" type="presParOf" srcId="{4EFC37F0-F6E3-4E92-B90C-FB5821669163}" destId="{7B8D92CA-5668-4B46-BA41-CFC4986BC1A6}" srcOrd="0" destOrd="0" presId="urn:microsoft.com/office/officeart/2005/8/layout/cycle1"/>
    <dgm:cxn modelId="{AC9D7D1A-6FBA-4CDC-9F6D-EEE8640B2D98}" type="presParOf" srcId="{4EFC37F0-F6E3-4E92-B90C-FB5821669163}" destId="{74134B01-B198-41FA-AA1F-854D599D82A5}" srcOrd="1" destOrd="0" presId="urn:microsoft.com/office/officeart/2005/8/layout/cycle1"/>
    <dgm:cxn modelId="{A3CD04D1-C238-48BE-B106-9D3D4DB8BE6C}" type="presParOf" srcId="{4EFC37F0-F6E3-4E92-B90C-FB5821669163}" destId="{735FDDB3-FFF8-42F8-9A3F-855FE397A206}" srcOrd="2" destOrd="0" presId="urn:microsoft.com/office/officeart/2005/8/layout/cycle1"/>
    <dgm:cxn modelId="{2C8BC22B-8F3B-45D7-B9AE-6F3E7D455207}" type="presParOf" srcId="{4EFC37F0-F6E3-4E92-B90C-FB5821669163}" destId="{799A8C94-35BA-40D8-9373-911E74EE2FA8}" srcOrd="3" destOrd="0" presId="urn:microsoft.com/office/officeart/2005/8/layout/cycle1"/>
    <dgm:cxn modelId="{C4689008-9DFD-43EE-B481-E059A1230241}" type="presParOf" srcId="{4EFC37F0-F6E3-4E92-B90C-FB5821669163}" destId="{8ABF4C29-A119-4F2C-99C6-3546E0AC64D9}" srcOrd="4" destOrd="0" presId="urn:microsoft.com/office/officeart/2005/8/layout/cycle1"/>
    <dgm:cxn modelId="{1D38C4DE-7402-48B1-9CB6-02DCC7948CC7}" type="presParOf" srcId="{4EFC37F0-F6E3-4E92-B90C-FB5821669163}" destId="{7BB7AC51-4956-451E-B7AF-3B17413B7F3F}" srcOrd="5" destOrd="0" presId="urn:microsoft.com/office/officeart/2005/8/layout/cycle1"/>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134B01-B198-41FA-AA1F-854D599D82A5}">
      <dsp:nvSpPr>
        <dsp:cNvPr id="0" name=""/>
        <dsp:cNvSpPr/>
      </dsp:nvSpPr>
      <dsp:spPr>
        <a:xfrm>
          <a:off x="2232872" y="1117089"/>
          <a:ext cx="1365820" cy="13658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4610" tIns="54610" rIns="54610" bIns="54610" numCol="1" spcCol="1270" anchor="ctr" anchorCtr="0">
          <a:noAutofit/>
        </a:bodyPr>
        <a:lstStyle/>
        <a:p>
          <a:pPr marL="0" lvl="0" indent="0" algn="ctr" defTabSz="1911350">
            <a:lnSpc>
              <a:spcPct val="90000"/>
            </a:lnSpc>
            <a:spcBef>
              <a:spcPct val="0"/>
            </a:spcBef>
            <a:spcAft>
              <a:spcPct val="35000"/>
            </a:spcAft>
            <a:buNone/>
          </a:pPr>
          <a:endParaRPr lang="en-US" sz="4300" kern="1200" dirty="0"/>
        </a:p>
      </dsp:txBody>
      <dsp:txXfrm>
        <a:off x="2232872" y="1117089"/>
        <a:ext cx="1365820" cy="1365820"/>
      </dsp:txXfrm>
    </dsp:sp>
    <dsp:sp modelId="{735FDDB3-FFF8-42F8-9A3F-855FE397A206}">
      <dsp:nvSpPr>
        <dsp:cNvPr id="0" name=""/>
        <dsp:cNvSpPr/>
      </dsp:nvSpPr>
      <dsp:spPr>
        <a:xfrm>
          <a:off x="395688" y="395688"/>
          <a:ext cx="2808623" cy="2808623"/>
        </a:xfrm>
        <a:prstGeom prst="circularArrow">
          <a:avLst>
            <a:gd name="adj1" fmla="val 9483"/>
            <a:gd name="adj2" fmla="val 684952"/>
            <a:gd name="adj3" fmla="val 7850793"/>
            <a:gd name="adj4" fmla="val 2264255"/>
            <a:gd name="adj5" fmla="val 11063"/>
          </a:avLst>
        </a:prstGeom>
        <a:solidFill>
          <a:schemeClr val="accent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BF4C29-A119-4F2C-99C6-3546E0AC64D9}">
      <dsp:nvSpPr>
        <dsp:cNvPr id="0" name=""/>
        <dsp:cNvSpPr/>
      </dsp:nvSpPr>
      <dsp:spPr>
        <a:xfrm>
          <a:off x="1307" y="1117089"/>
          <a:ext cx="1365820" cy="13658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4610" tIns="54610" rIns="54610" bIns="54610" numCol="1" spcCol="1270" anchor="ctr" anchorCtr="0">
          <a:noAutofit/>
        </a:bodyPr>
        <a:lstStyle/>
        <a:p>
          <a:pPr marL="0" lvl="0" indent="0" algn="ctr" defTabSz="1911350">
            <a:lnSpc>
              <a:spcPct val="90000"/>
            </a:lnSpc>
            <a:spcBef>
              <a:spcPct val="0"/>
            </a:spcBef>
            <a:spcAft>
              <a:spcPct val="35000"/>
            </a:spcAft>
            <a:buNone/>
          </a:pPr>
          <a:endParaRPr lang="en-US" sz="4300" kern="1200" dirty="0"/>
        </a:p>
      </dsp:txBody>
      <dsp:txXfrm>
        <a:off x="1307" y="1117089"/>
        <a:ext cx="1365820" cy="1365820"/>
      </dsp:txXfrm>
    </dsp:sp>
    <dsp:sp modelId="{7BB7AC51-4956-451E-B7AF-3B17413B7F3F}">
      <dsp:nvSpPr>
        <dsp:cNvPr id="0" name=""/>
        <dsp:cNvSpPr/>
      </dsp:nvSpPr>
      <dsp:spPr>
        <a:xfrm>
          <a:off x="395688" y="194730"/>
          <a:ext cx="2808623" cy="3210538"/>
        </a:xfrm>
        <a:prstGeom prst="circularArrow">
          <a:avLst>
            <a:gd name="adj1" fmla="val 9483"/>
            <a:gd name="adj2" fmla="val 684952"/>
            <a:gd name="adj3" fmla="val 18650793"/>
            <a:gd name="adj4" fmla="val 13064255"/>
            <a:gd name="adj5" fmla="val 11063"/>
          </a:avLst>
        </a:prstGeom>
        <a:solidFill>
          <a:schemeClr val="accent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7A0B5C-11AB-487C-B7B3-E1857A31C9C1}" type="datetimeFigureOut">
              <a:rPr lang="en-GB" smtClean="0"/>
              <a:t>14/09/2020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EAEF12-2EC5-4C6F-894A-D899D894690A}" type="slidenum">
              <a:rPr lang="en-GB" smtClean="0"/>
              <a:t>‹#›</a:t>
            </a:fld>
            <a:endParaRPr lang="en-GB"/>
          </a:p>
        </p:txBody>
      </p:sp>
    </p:spTree>
    <p:extLst>
      <p:ext uri="{BB962C8B-B14F-4D97-AF65-F5344CB8AC3E}">
        <p14:creationId xmlns:p14="http://schemas.microsoft.com/office/powerpoint/2010/main" val="211355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Paul</a:t>
            </a:r>
          </a:p>
        </p:txBody>
      </p:sp>
      <p:sp>
        <p:nvSpPr>
          <p:cNvPr id="4" name="Slide Number Placeholder 3"/>
          <p:cNvSpPr>
            <a:spLocks noGrp="1"/>
          </p:cNvSpPr>
          <p:nvPr>
            <p:ph type="sldNum" sz="quarter" idx="10"/>
          </p:nvPr>
        </p:nvSpPr>
        <p:spPr/>
        <p:txBody>
          <a:bodyPr/>
          <a:lstStyle/>
          <a:p>
            <a:fld id="{A8EAEF12-2EC5-4C6F-894A-D899D894690A}" type="slidenum">
              <a:rPr lang="en-GB" smtClean="0"/>
              <a:t>2</a:t>
            </a:fld>
            <a:endParaRPr lang="en-GB"/>
          </a:p>
        </p:txBody>
      </p:sp>
    </p:spTree>
    <p:extLst>
      <p:ext uri="{BB962C8B-B14F-4D97-AF65-F5344CB8AC3E}">
        <p14:creationId xmlns:p14="http://schemas.microsoft.com/office/powerpoint/2010/main" val="19098781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Gavin</a:t>
            </a:r>
          </a:p>
        </p:txBody>
      </p:sp>
      <p:sp>
        <p:nvSpPr>
          <p:cNvPr id="4" name="Slide Number Placeholder 3"/>
          <p:cNvSpPr>
            <a:spLocks noGrp="1"/>
          </p:cNvSpPr>
          <p:nvPr>
            <p:ph type="sldNum" sz="quarter" idx="10"/>
          </p:nvPr>
        </p:nvSpPr>
        <p:spPr/>
        <p:txBody>
          <a:bodyPr/>
          <a:lstStyle/>
          <a:p>
            <a:fld id="{A8EAEF12-2EC5-4C6F-894A-D899D894690A}" type="slidenum">
              <a:rPr lang="en-GB" smtClean="0"/>
              <a:t>11</a:t>
            </a:fld>
            <a:endParaRPr lang="en-GB"/>
          </a:p>
        </p:txBody>
      </p:sp>
    </p:spTree>
    <p:extLst>
      <p:ext uri="{BB962C8B-B14F-4D97-AF65-F5344CB8AC3E}">
        <p14:creationId xmlns:p14="http://schemas.microsoft.com/office/powerpoint/2010/main" val="4613698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Gavin</a:t>
            </a:r>
          </a:p>
        </p:txBody>
      </p:sp>
      <p:sp>
        <p:nvSpPr>
          <p:cNvPr id="4" name="Slide Number Placeholder 3"/>
          <p:cNvSpPr>
            <a:spLocks noGrp="1"/>
          </p:cNvSpPr>
          <p:nvPr>
            <p:ph type="sldNum" sz="quarter" idx="10"/>
          </p:nvPr>
        </p:nvSpPr>
        <p:spPr/>
        <p:txBody>
          <a:bodyPr/>
          <a:lstStyle/>
          <a:p>
            <a:fld id="{A8EAEF12-2EC5-4C6F-894A-D899D894690A}" type="slidenum">
              <a:rPr lang="en-GB" smtClean="0"/>
              <a:t>12</a:t>
            </a:fld>
            <a:endParaRPr lang="en-GB"/>
          </a:p>
        </p:txBody>
      </p:sp>
    </p:spTree>
    <p:extLst>
      <p:ext uri="{BB962C8B-B14F-4D97-AF65-F5344CB8AC3E}">
        <p14:creationId xmlns:p14="http://schemas.microsoft.com/office/powerpoint/2010/main" val="27259252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Gavin</a:t>
            </a:r>
          </a:p>
        </p:txBody>
      </p:sp>
      <p:sp>
        <p:nvSpPr>
          <p:cNvPr id="4" name="Slide Number Placeholder 3"/>
          <p:cNvSpPr>
            <a:spLocks noGrp="1"/>
          </p:cNvSpPr>
          <p:nvPr>
            <p:ph type="sldNum" sz="quarter" idx="10"/>
          </p:nvPr>
        </p:nvSpPr>
        <p:spPr/>
        <p:txBody>
          <a:bodyPr/>
          <a:lstStyle/>
          <a:p>
            <a:fld id="{A8EAEF12-2EC5-4C6F-894A-D899D894690A}" type="slidenum">
              <a:rPr lang="en-GB" smtClean="0"/>
              <a:t>13</a:t>
            </a:fld>
            <a:endParaRPr lang="en-GB"/>
          </a:p>
        </p:txBody>
      </p:sp>
    </p:spTree>
    <p:extLst>
      <p:ext uri="{BB962C8B-B14F-4D97-AF65-F5344CB8AC3E}">
        <p14:creationId xmlns:p14="http://schemas.microsoft.com/office/powerpoint/2010/main" val="18798921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Nick and </a:t>
            </a:r>
            <a:r>
              <a:rPr lang="en-GB" dirty="0" err="1"/>
              <a:t>Beccy</a:t>
            </a:r>
            <a:endParaRPr lang="en-GB" dirty="0"/>
          </a:p>
        </p:txBody>
      </p:sp>
      <p:sp>
        <p:nvSpPr>
          <p:cNvPr id="4" name="Slide Number Placeholder 3"/>
          <p:cNvSpPr>
            <a:spLocks noGrp="1"/>
          </p:cNvSpPr>
          <p:nvPr>
            <p:ph type="sldNum" sz="quarter" idx="10"/>
          </p:nvPr>
        </p:nvSpPr>
        <p:spPr/>
        <p:txBody>
          <a:bodyPr/>
          <a:lstStyle/>
          <a:p>
            <a:fld id="{A8EAEF12-2EC5-4C6F-894A-D899D894690A}" type="slidenum">
              <a:rPr lang="en-GB" smtClean="0"/>
              <a:t>14</a:t>
            </a:fld>
            <a:endParaRPr lang="en-GB"/>
          </a:p>
        </p:txBody>
      </p:sp>
    </p:spTree>
    <p:extLst>
      <p:ext uri="{BB962C8B-B14F-4D97-AF65-F5344CB8AC3E}">
        <p14:creationId xmlns:p14="http://schemas.microsoft.com/office/powerpoint/2010/main" val="1017619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Paul</a:t>
            </a:r>
          </a:p>
        </p:txBody>
      </p:sp>
      <p:sp>
        <p:nvSpPr>
          <p:cNvPr id="4" name="Slide Number Placeholder 3"/>
          <p:cNvSpPr>
            <a:spLocks noGrp="1"/>
          </p:cNvSpPr>
          <p:nvPr>
            <p:ph type="sldNum" sz="quarter" idx="10"/>
          </p:nvPr>
        </p:nvSpPr>
        <p:spPr/>
        <p:txBody>
          <a:bodyPr/>
          <a:lstStyle/>
          <a:p>
            <a:fld id="{A8EAEF12-2EC5-4C6F-894A-D899D894690A}" type="slidenum">
              <a:rPr lang="en-GB" smtClean="0"/>
              <a:t>15</a:t>
            </a:fld>
            <a:endParaRPr lang="en-GB"/>
          </a:p>
        </p:txBody>
      </p:sp>
    </p:spTree>
    <p:extLst>
      <p:ext uri="{BB962C8B-B14F-4D97-AF65-F5344CB8AC3E}">
        <p14:creationId xmlns:p14="http://schemas.microsoft.com/office/powerpoint/2010/main" val="13279009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Paul</a:t>
            </a:r>
          </a:p>
        </p:txBody>
      </p:sp>
      <p:sp>
        <p:nvSpPr>
          <p:cNvPr id="4" name="Slide Number Placeholder 3"/>
          <p:cNvSpPr>
            <a:spLocks noGrp="1"/>
          </p:cNvSpPr>
          <p:nvPr>
            <p:ph type="sldNum" sz="quarter" idx="10"/>
          </p:nvPr>
        </p:nvSpPr>
        <p:spPr/>
        <p:txBody>
          <a:bodyPr/>
          <a:lstStyle/>
          <a:p>
            <a:fld id="{A8EAEF12-2EC5-4C6F-894A-D899D894690A}" type="slidenum">
              <a:rPr lang="en-GB" smtClean="0"/>
              <a:t>16</a:t>
            </a:fld>
            <a:endParaRPr lang="en-GB"/>
          </a:p>
        </p:txBody>
      </p:sp>
    </p:spTree>
    <p:extLst>
      <p:ext uri="{BB962C8B-B14F-4D97-AF65-F5344CB8AC3E}">
        <p14:creationId xmlns:p14="http://schemas.microsoft.com/office/powerpoint/2010/main" val="13279009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Paul</a:t>
            </a:r>
          </a:p>
        </p:txBody>
      </p:sp>
      <p:sp>
        <p:nvSpPr>
          <p:cNvPr id="4" name="Slide Number Placeholder 3"/>
          <p:cNvSpPr>
            <a:spLocks noGrp="1"/>
          </p:cNvSpPr>
          <p:nvPr>
            <p:ph type="sldNum" sz="quarter" idx="10"/>
          </p:nvPr>
        </p:nvSpPr>
        <p:spPr/>
        <p:txBody>
          <a:bodyPr/>
          <a:lstStyle/>
          <a:p>
            <a:fld id="{A8EAEF12-2EC5-4C6F-894A-D899D894690A}" type="slidenum">
              <a:rPr lang="en-GB" smtClean="0"/>
              <a:t>17</a:t>
            </a:fld>
            <a:endParaRPr lang="en-GB"/>
          </a:p>
        </p:txBody>
      </p:sp>
    </p:spTree>
    <p:extLst>
      <p:ext uri="{BB962C8B-B14F-4D97-AF65-F5344CB8AC3E}">
        <p14:creationId xmlns:p14="http://schemas.microsoft.com/office/powerpoint/2010/main" val="2401236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Paul</a:t>
            </a:r>
          </a:p>
        </p:txBody>
      </p:sp>
      <p:sp>
        <p:nvSpPr>
          <p:cNvPr id="4" name="Slide Number Placeholder 3"/>
          <p:cNvSpPr>
            <a:spLocks noGrp="1"/>
          </p:cNvSpPr>
          <p:nvPr>
            <p:ph type="sldNum" sz="quarter" idx="10"/>
          </p:nvPr>
        </p:nvSpPr>
        <p:spPr/>
        <p:txBody>
          <a:bodyPr/>
          <a:lstStyle/>
          <a:p>
            <a:fld id="{A8EAEF12-2EC5-4C6F-894A-D899D894690A}" type="slidenum">
              <a:rPr lang="en-GB" smtClean="0"/>
              <a:t>3</a:t>
            </a:fld>
            <a:endParaRPr lang="en-GB"/>
          </a:p>
        </p:txBody>
      </p:sp>
    </p:spTree>
    <p:extLst>
      <p:ext uri="{BB962C8B-B14F-4D97-AF65-F5344CB8AC3E}">
        <p14:creationId xmlns:p14="http://schemas.microsoft.com/office/powerpoint/2010/main" val="7195195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Paul</a:t>
            </a:r>
          </a:p>
        </p:txBody>
      </p:sp>
      <p:sp>
        <p:nvSpPr>
          <p:cNvPr id="4" name="Slide Number Placeholder 3"/>
          <p:cNvSpPr>
            <a:spLocks noGrp="1"/>
          </p:cNvSpPr>
          <p:nvPr>
            <p:ph type="sldNum" sz="quarter" idx="10"/>
          </p:nvPr>
        </p:nvSpPr>
        <p:spPr/>
        <p:txBody>
          <a:bodyPr/>
          <a:lstStyle/>
          <a:p>
            <a:fld id="{1F42CD72-5243-47C8-B8A4-C23A8C96ADC5}" type="slidenum">
              <a:rPr lang="en-GB" smtClean="0"/>
              <a:t>4</a:t>
            </a:fld>
            <a:endParaRPr lang="en-GB"/>
          </a:p>
        </p:txBody>
      </p:sp>
    </p:spTree>
    <p:extLst>
      <p:ext uri="{BB962C8B-B14F-4D97-AF65-F5344CB8AC3E}">
        <p14:creationId xmlns:p14="http://schemas.microsoft.com/office/powerpoint/2010/main" val="13979900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Paul</a:t>
            </a:r>
          </a:p>
        </p:txBody>
      </p:sp>
      <p:sp>
        <p:nvSpPr>
          <p:cNvPr id="4" name="Slide Number Placeholder 3"/>
          <p:cNvSpPr>
            <a:spLocks noGrp="1"/>
          </p:cNvSpPr>
          <p:nvPr>
            <p:ph type="sldNum" sz="quarter" idx="10"/>
          </p:nvPr>
        </p:nvSpPr>
        <p:spPr/>
        <p:txBody>
          <a:bodyPr/>
          <a:lstStyle/>
          <a:p>
            <a:fld id="{1F42CD72-5243-47C8-B8A4-C23A8C96ADC5}" type="slidenum">
              <a:rPr lang="en-GB" smtClean="0"/>
              <a:t>5</a:t>
            </a:fld>
            <a:endParaRPr lang="en-GB"/>
          </a:p>
        </p:txBody>
      </p:sp>
    </p:spTree>
    <p:extLst>
      <p:ext uri="{BB962C8B-B14F-4D97-AF65-F5344CB8AC3E}">
        <p14:creationId xmlns:p14="http://schemas.microsoft.com/office/powerpoint/2010/main" val="7764764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dirty="0"/>
              <a:t>Paul</a:t>
            </a:r>
          </a:p>
        </p:txBody>
      </p:sp>
      <p:sp>
        <p:nvSpPr>
          <p:cNvPr id="4" name="Slide Number Placeholder 3"/>
          <p:cNvSpPr>
            <a:spLocks noGrp="1"/>
          </p:cNvSpPr>
          <p:nvPr>
            <p:ph type="sldNum" sz="quarter" idx="10"/>
          </p:nvPr>
        </p:nvSpPr>
        <p:spPr/>
        <p:txBody>
          <a:bodyPr/>
          <a:lstStyle/>
          <a:p>
            <a:fld id="{1F42CD72-5243-47C8-B8A4-C23A8C96ADC5}" type="slidenum">
              <a:rPr lang="en-GB" smtClean="0"/>
              <a:t>6</a:t>
            </a:fld>
            <a:endParaRPr lang="en-GB"/>
          </a:p>
        </p:txBody>
      </p:sp>
    </p:spTree>
    <p:extLst>
      <p:ext uri="{BB962C8B-B14F-4D97-AF65-F5344CB8AC3E}">
        <p14:creationId xmlns:p14="http://schemas.microsoft.com/office/powerpoint/2010/main" val="40400191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Gavin</a:t>
            </a:r>
          </a:p>
        </p:txBody>
      </p:sp>
      <p:sp>
        <p:nvSpPr>
          <p:cNvPr id="4" name="Slide Number Placeholder 3"/>
          <p:cNvSpPr>
            <a:spLocks noGrp="1"/>
          </p:cNvSpPr>
          <p:nvPr>
            <p:ph type="sldNum" sz="quarter" idx="10"/>
          </p:nvPr>
        </p:nvSpPr>
        <p:spPr/>
        <p:txBody>
          <a:bodyPr/>
          <a:lstStyle/>
          <a:p>
            <a:fld id="{A8EAEF12-2EC5-4C6F-894A-D899D894690A}" type="slidenum">
              <a:rPr lang="en-GB" smtClean="0"/>
              <a:t>7</a:t>
            </a:fld>
            <a:endParaRPr lang="en-GB"/>
          </a:p>
        </p:txBody>
      </p:sp>
    </p:spTree>
    <p:extLst>
      <p:ext uri="{BB962C8B-B14F-4D97-AF65-F5344CB8AC3E}">
        <p14:creationId xmlns:p14="http://schemas.microsoft.com/office/powerpoint/2010/main" val="10773012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Gavin</a:t>
            </a:r>
          </a:p>
        </p:txBody>
      </p:sp>
      <p:sp>
        <p:nvSpPr>
          <p:cNvPr id="4" name="Slide Number Placeholder 3"/>
          <p:cNvSpPr>
            <a:spLocks noGrp="1"/>
          </p:cNvSpPr>
          <p:nvPr>
            <p:ph type="sldNum" sz="quarter" idx="10"/>
          </p:nvPr>
        </p:nvSpPr>
        <p:spPr/>
        <p:txBody>
          <a:bodyPr/>
          <a:lstStyle/>
          <a:p>
            <a:fld id="{A8EAEF12-2EC5-4C6F-894A-D899D894690A}" type="slidenum">
              <a:rPr lang="en-GB" smtClean="0"/>
              <a:t>8</a:t>
            </a:fld>
            <a:endParaRPr lang="en-GB"/>
          </a:p>
        </p:txBody>
      </p:sp>
    </p:spTree>
    <p:extLst>
      <p:ext uri="{BB962C8B-B14F-4D97-AF65-F5344CB8AC3E}">
        <p14:creationId xmlns:p14="http://schemas.microsoft.com/office/powerpoint/2010/main" val="2120778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Katrina</a:t>
            </a:r>
          </a:p>
        </p:txBody>
      </p:sp>
      <p:sp>
        <p:nvSpPr>
          <p:cNvPr id="4" name="Slide Number Placeholder 3"/>
          <p:cNvSpPr>
            <a:spLocks noGrp="1"/>
          </p:cNvSpPr>
          <p:nvPr>
            <p:ph type="sldNum" sz="quarter" idx="10"/>
          </p:nvPr>
        </p:nvSpPr>
        <p:spPr/>
        <p:txBody>
          <a:bodyPr/>
          <a:lstStyle/>
          <a:p>
            <a:fld id="{A8EAEF12-2EC5-4C6F-894A-D899D894690A}" type="slidenum">
              <a:rPr lang="en-GB" smtClean="0"/>
              <a:t>9</a:t>
            </a:fld>
            <a:endParaRPr lang="en-GB"/>
          </a:p>
        </p:txBody>
      </p:sp>
    </p:spTree>
    <p:extLst>
      <p:ext uri="{BB962C8B-B14F-4D97-AF65-F5344CB8AC3E}">
        <p14:creationId xmlns:p14="http://schemas.microsoft.com/office/powerpoint/2010/main" val="23393692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Katrina</a:t>
            </a:r>
          </a:p>
        </p:txBody>
      </p:sp>
      <p:sp>
        <p:nvSpPr>
          <p:cNvPr id="4" name="Slide Number Placeholder 3"/>
          <p:cNvSpPr>
            <a:spLocks noGrp="1"/>
          </p:cNvSpPr>
          <p:nvPr>
            <p:ph type="sldNum" sz="quarter" idx="10"/>
          </p:nvPr>
        </p:nvSpPr>
        <p:spPr/>
        <p:txBody>
          <a:bodyPr/>
          <a:lstStyle/>
          <a:p>
            <a:fld id="{A8EAEF12-2EC5-4C6F-894A-D899D894690A}" type="slidenum">
              <a:rPr lang="en-GB" smtClean="0"/>
              <a:t>10</a:t>
            </a:fld>
            <a:endParaRPr lang="en-GB"/>
          </a:p>
        </p:txBody>
      </p:sp>
    </p:spTree>
    <p:extLst>
      <p:ext uri="{BB962C8B-B14F-4D97-AF65-F5344CB8AC3E}">
        <p14:creationId xmlns:p14="http://schemas.microsoft.com/office/powerpoint/2010/main" val="464610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A992FB8-D30C-4248-BD68-7110F5A494FC}" type="datetimeFigureOut">
              <a:rPr lang="en-GB" smtClean="0"/>
              <a:t>14/09/2020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355286-313C-4DF2-B35A-B661A9090AE4}" type="slidenum">
              <a:rPr lang="en-GB" smtClean="0"/>
              <a:t>‹#›</a:t>
            </a:fld>
            <a:endParaRPr lang="en-GB"/>
          </a:p>
        </p:txBody>
      </p:sp>
    </p:spTree>
    <p:extLst>
      <p:ext uri="{BB962C8B-B14F-4D97-AF65-F5344CB8AC3E}">
        <p14:creationId xmlns:p14="http://schemas.microsoft.com/office/powerpoint/2010/main" val="1790168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992FB8-D30C-4248-BD68-7110F5A494FC}" type="datetimeFigureOut">
              <a:rPr lang="en-GB" smtClean="0"/>
              <a:t>14/09/2020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355286-313C-4DF2-B35A-B661A9090AE4}" type="slidenum">
              <a:rPr lang="en-GB" smtClean="0"/>
              <a:t>‹#›</a:t>
            </a:fld>
            <a:endParaRPr lang="en-GB"/>
          </a:p>
        </p:txBody>
      </p:sp>
    </p:spTree>
    <p:extLst>
      <p:ext uri="{BB962C8B-B14F-4D97-AF65-F5344CB8AC3E}">
        <p14:creationId xmlns:p14="http://schemas.microsoft.com/office/powerpoint/2010/main" val="2304305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992FB8-D30C-4248-BD68-7110F5A494FC}" type="datetimeFigureOut">
              <a:rPr lang="en-GB" smtClean="0"/>
              <a:t>14/09/2020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355286-313C-4DF2-B35A-B661A9090AE4}" type="slidenum">
              <a:rPr lang="en-GB" smtClean="0"/>
              <a:t>‹#›</a:t>
            </a:fld>
            <a:endParaRPr lang="en-GB"/>
          </a:p>
        </p:txBody>
      </p:sp>
    </p:spTree>
    <p:extLst>
      <p:ext uri="{BB962C8B-B14F-4D97-AF65-F5344CB8AC3E}">
        <p14:creationId xmlns:p14="http://schemas.microsoft.com/office/powerpoint/2010/main" val="31029120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58400" y="5198505"/>
            <a:ext cx="1910967" cy="1326044"/>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65716" y="182652"/>
            <a:ext cx="2065644" cy="1433377"/>
          </a:xfrm>
          <a:prstGeom prst="rect">
            <a:avLst/>
          </a:prstGeom>
        </p:spPr>
      </p:pic>
    </p:spTree>
    <p:extLst>
      <p:ext uri="{BB962C8B-B14F-4D97-AF65-F5344CB8AC3E}">
        <p14:creationId xmlns:p14="http://schemas.microsoft.com/office/powerpoint/2010/main" val="3880613749"/>
      </p:ext>
    </p:extLst>
  </p:cSld>
  <p:clrMapOvr>
    <a:masterClrMapping/>
  </p:clrMapOvr>
  <mc:AlternateContent xmlns:mc="http://schemas.openxmlformats.org/markup-compatibility/2006" xmlns:p14="http://schemas.microsoft.com/office/powerpoint/2010/main">
    <mc:Choice Requires="p14">
      <p:transition spd="slow" p14:dur="20000" advClick="0" advTm="20000">
        <p:cut/>
      </p:transition>
    </mc:Choice>
    <mc:Fallback xmlns="">
      <p:transition spd="slow" advClick="0" advTm="20000">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992FB8-D30C-4248-BD68-7110F5A494FC}" type="datetimeFigureOut">
              <a:rPr lang="en-GB" smtClean="0"/>
              <a:t>14/09/2020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355286-313C-4DF2-B35A-B661A9090AE4}" type="slidenum">
              <a:rPr lang="en-GB" smtClean="0"/>
              <a:t>‹#›</a:t>
            </a:fld>
            <a:endParaRPr lang="en-GB"/>
          </a:p>
        </p:txBody>
      </p:sp>
    </p:spTree>
    <p:extLst>
      <p:ext uri="{BB962C8B-B14F-4D97-AF65-F5344CB8AC3E}">
        <p14:creationId xmlns:p14="http://schemas.microsoft.com/office/powerpoint/2010/main" val="362545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A992FB8-D30C-4248-BD68-7110F5A494FC}" type="datetimeFigureOut">
              <a:rPr lang="en-GB" smtClean="0"/>
              <a:t>14/09/2020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355286-313C-4DF2-B35A-B661A9090AE4}" type="slidenum">
              <a:rPr lang="en-GB" smtClean="0"/>
              <a:t>‹#›</a:t>
            </a:fld>
            <a:endParaRPr lang="en-GB"/>
          </a:p>
        </p:txBody>
      </p:sp>
    </p:spTree>
    <p:extLst>
      <p:ext uri="{BB962C8B-B14F-4D97-AF65-F5344CB8AC3E}">
        <p14:creationId xmlns:p14="http://schemas.microsoft.com/office/powerpoint/2010/main" val="2468704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A992FB8-D30C-4248-BD68-7110F5A494FC}" type="datetimeFigureOut">
              <a:rPr lang="en-GB" smtClean="0"/>
              <a:t>14/09/2020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0355286-313C-4DF2-B35A-B661A9090AE4}" type="slidenum">
              <a:rPr lang="en-GB" smtClean="0"/>
              <a:t>‹#›</a:t>
            </a:fld>
            <a:endParaRPr lang="en-GB"/>
          </a:p>
        </p:txBody>
      </p:sp>
    </p:spTree>
    <p:extLst>
      <p:ext uri="{BB962C8B-B14F-4D97-AF65-F5344CB8AC3E}">
        <p14:creationId xmlns:p14="http://schemas.microsoft.com/office/powerpoint/2010/main" val="1886629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A992FB8-D30C-4248-BD68-7110F5A494FC}" type="datetimeFigureOut">
              <a:rPr lang="en-GB" smtClean="0"/>
              <a:t>14/09/2020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0355286-313C-4DF2-B35A-B661A9090AE4}" type="slidenum">
              <a:rPr lang="en-GB" smtClean="0"/>
              <a:t>‹#›</a:t>
            </a:fld>
            <a:endParaRPr lang="en-GB"/>
          </a:p>
        </p:txBody>
      </p:sp>
    </p:spTree>
    <p:extLst>
      <p:ext uri="{BB962C8B-B14F-4D97-AF65-F5344CB8AC3E}">
        <p14:creationId xmlns:p14="http://schemas.microsoft.com/office/powerpoint/2010/main" val="2126139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A992FB8-D30C-4248-BD68-7110F5A494FC}" type="datetimeFigureOut">
              <a:rPr lang="en-GB" smtClean="0"/>
              <a:t>14/09/2020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0355286-313C-4DF2-B35A-B661A9090AE4}" type="slidenum">
              <a:rPr lang="en-GB" smtClean="0"/>
              <a:t>‹#›</a:t>
            </a:fld>
            <a:endParaRPr lang="en-GB"/>
          </a:p>
        </p:txBody>
      </p:sp>
    </p:spTree>
    <p:extLst>
      <p:ext uri="{BB962C8B-B14F-4D97-AF65-F5344CB8AC3E}">
        <p14:creationId xmlns:p14="http://schemas.microsoft.com/office/powerpoint/2010/main" val="1295905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992FB8-D30C-4248-BD68-7110F5A494FC}" type="datetimeFigureOut">
              <a:rPr lang="en-GB" smtClean="0"/>
              <a:t>14/09/2020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0355286-313C-4DF2-B35A-B661A9090AE4}" type="slidenum">
              <a:rPr lang="en-GB" smtClean="0"/>
              <a:t>‹#›</a:t>
            </a:fld>
            <a:endParaRPr lang="en-GB"/>
          </a:p>
        </p:txBody>
      </p:sp>
    </p:spTree>
    <p:extLst>
      <p:ext uri="{BB962C8B-B14F-4D97-AF65-F5344CB8AC3E}">
        <p14:creationId xmlns:p14="http://schemas.microsoft.com/office/powerpoint/2010/main" val="1182736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A992FB8-D30C-4248-BD68-7110F5A494FC}" type="datetimeFigureOut">
              <a:rPr lang="en-GB" smtClean="0"/>
              <a:t>14/09/2020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0355286-313C-4DF2-B35A-B661A9090AE4}" type="slidenum">
              <a:rPr lang="en-GB" smtClean="0"/>
              <a:t>‹#›</a:t>
            </a:fld>
            <a:endParaRPr lang="en-GB"/>
          </a:p>
        </p:txBody>
      </p:sp>
    </p:spTree>
    <p:extLst>
      <p:ext uri="{BB962C8B-B14F-4D97-AF65-F5344CB8AC3E}">
        <p14:creationId xmlns:p14="http://schemas.microsoft.com/office/powerpoint/2010/main" val="221094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A992FB8-D30C-4248-BD68-7110F5A494FC}" type="datetimeFigureOut">
              <a:rPr lang="en-GB" smtClean="0"/>
              <a:t>14/09/2020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0355286-313C-4DF2-B35A-B661A9090AE4}" type="slidenum">
              <a:rPr lang="en-GB" smtClean="0"/>
              <a:t>‹#›</a:t>
            </a:fld>
            <a:endParaRPr lang="en-GB"/>
          </a:p>
        </p:txBody>
      </p:sp>
    </p:spTree>
    <p:extLst>
      <p:ext uri="{BB962C8B-B14F-4D97-AF65-F5344CB8AC3E}">
        <p14:creationId xmlns:p14="http://schemas.microsoft.com/office/powerpoint/2010/main" val="3202365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992FB8-D30C-4248-BD68-7110F5A494FC}" type="datetimeFigureOut">
              <a:rPr lang="en-GB" smtClean="0"/>
              <a:t>14/09/2020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355286-313C-4DF2-B35A-B661A9090AE4}" type="slidenum">
              <a:rPr lang="en-GB" smtClean="0"/>
              <a:t>‹#›</a:t>
            </a:fld>
            <a:endParaRPr lang="en-GB"/>
          </a:p>
        </p:txBody>
      </p:sp>
    </p:spTree>
    <p:extLst>
      <p:ext uri="{BB962C8B-B14F-4D97-AF65-F5344CB8AC3E}">
        <p14:creationId xmlns:p14="http://schemas.microsoft.com/office/powerpoint/2010/main" val="6253983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8" Type="http://schemas.openxmlformats.org/officeDocument/2006/relationships/hyperlink" Target="https://psyarxiv.com/hb6nq/" TargetMode="External"/><Relationship Id="rId3" Type="http://schemas.openxmlformats.org/officeDocument/2006/relationships/hyperlink" Target="https://www.medrxiv.org/content/10.1101/2020.06.03.20120923v1.full.pdf+html" TargetMode="External"/><Relationship Id="rId7" Type="http://schemas.openxmlformats.org/officeDocument/2006/relationships/hyperlink" Target="https://www.covidsocialstudy.org/results"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hyperlink" Target="https://www.medrxiv.org/content/10.1101/2020.07.30.20165415v1" TargetMode="External"/><Relationship Id="rId5" Type="http://schemas.openxmlformats.org/officeDocument/2006/relationships/hyperlink" Target="https://www.medrxiv.org/content/10.1101/2020.06.16.20133116v1" TargetMode="External"/><Relationship Id="rId4" Type="http://schemas.openxmlformats.org/officeDocument/2006/relationships/hyperlink" Target="https://www.ifs.org.uk/publications/14874" TargetMode="External"/><Relationship Id="rId9" Type="http://schemas.openxmlformats.org/officeDocument/2006/relationships/hyperlink" Target="https://fingertips.phe.org.uk/"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doi.org/10.1007/s00127-013-0731-x" TargetMode="External"/><Relationship Id="rId3" Type="http://schemas.openxmlformats.org/officeDocument/2006/relationships/hyperlink" Target="https://www.cambridge.org/core/journals/the-british-journal-of-psychiatry/article/rates-of-posttraumatic-stress-disorder-in-traumaexposed-children-and-adolescents-metaanalysis/BB43CD1FF304895C423785CA837FC4FF" TargetMode="External"/><Relationship Id="rId7" Type="http://schemas.openxmlformats.org/officeDocument/2006/relationships/hyperlink" Target="https://osf.io/v2zur/files/"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hyperlink" Target="https://doi.org/10.1017/S0954579415000838" TargetMode="External"/><Relationship Id="rId5" Type="http://schemas.openxmlformats.org/officeDocument/2006/relationships/hyperlink" Target="https://digital.nhs.uk/data-and-information/publications/statistical/mental-health-of-children-and-young-people-in-england/2017/2017" TargetMode="External"/><Relationship Id="rId4" Type="http://schemas.openxmlformats.org/officeDocument/2006/relationships/hyperlink" Target="https://doi.org/10.1186/1471-2458-14-623"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hyperlink" Target="mailto:catherinerichardson1@nhs.net" TargetMode="External"/><Relationship Id="rId3" Type="http://schemas.openxmlformats.org/officeDocument/2006/relationships/hyperlink" Target="mailto:rebecca.cummings1@nhs.net" TargetMode="External"/><Relationship Id="rId7" Type="http://schemas.openxmlformats.org/officeDocument/2006/relationships/hyperlink" Target="mailto:nick.oshea@centreformentalhealth.org.uk" TargetMode="External"/><Relationship Id="rId2" Type="http://schemas.openxmlformats.org/officeDocument/2006/relationships/hyperlink" Target="mailto:paul.bibby@lancashirecare.nhs.uk" TargetMode="External"/><Relationship Id="rId1" Type="http://schemas.openxmlformats.org/officeDocument/2006/relationships/slideLayout" Target="../slideLayouts/slideLayout2.xml"/><Relationship Id="rId6" Type="http://schemas.openxmlformats.org/officeDocument/2006/relationships/hyperlink" Target="mailto:gavin.lockhart1@nhs.net" TargetMode="External"/><Relationship Id="rId5" Type="http://schemas.openxmlformats.org/officeDocument/2006/relationships/hyperlink" Target="mailto:katrina.lake4@nhs.net" TargetMode="External"/><Relationship Id="rId4" Type="http://schemas.openxmlformats.org/officeDocument/2006/relationships/hyperlink" Target="mailto:fran.butler@oxfordahsn.or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02437" y="1276627"/>
            <a:ext cx="9239250" cy="1723549"/>
          </a:xfrm>
          <a:prstGeom prst="rect">
            <a:avLst/>
          </a:prstGeom>
        </p:spPr>
        <p:txBody>
          <a:bodyPr wrap="square">
            <a:spAutoFit/>
          </a:bodyPr>
          <a:lstStyle/>
          <a:p>
            <a:pPr algn="ctr">
              <a:spcAft>
                <a:spcPts val="1200"/>
              </a:spcAft>
            </a:pPr>
            <a:r>
              <a:rPr lang="en-GB" sz="3600" b="1" dirty="0">
                <a:solidFill>
                  <a:schemeClr val="accent1">
                    <a:lumMod val="75000"/>
                  </a:schemeClr>
                </a:solidFill>
                <a:latin typeface="Arial" panose="020B0604020202020204" pitchFamily="34" charset="0"/>
                <a:cs typeface="Arial" panose="020B0604020202020204" pitchFamily="34" charset="0"/>
              </a:rPr>
              <a:t>Assessing future demand for mental health care arising from Covid-19</a:t>
            </a:r>
          </a:p>
          <a:p>
            <a:pPr algn="ctr"/>
            <a:r>
              <a:rPr lang="en-GB" sz="2400" dirty="0">
                <a:solidFill>
                  <a:schemeClr val="accent1">
                    <a:lumMod val="75000"/>
                  </a:schemeClr>
                </a:solidFill>
                <a:latin typeface="Arial" panose="020B0604020202020204" pitchFamily="34" charset="0"/>
                <a:cs typeface="Arial" panose="020B0604020202020204" pitchFamily="34" charset="0"/>
              </a:rPr>
              <a:t>14 September 2020</a:t>
            </a:r>
          </a:p>
        </p:txBody>
      </p:sp>
      <p:sp>
        <p:nvSpPr>
          <p:cNvPr id="6" name="TextBox 5"/>
          <p:cNvSpPr txBox="1"/>
          <p:nvPr/>
        </p:nvSpPr>
        <p:spPr>
          <a:xfrm>
            <a:off x="4040862" y="3897132"/>
            <a:ext cx="3962400" cy="954107"/>
          </a:xfrm>
          <a:prstGeom prst="rect">
            <a:avLst/>
          </a:prstGeom>
          <a:noFill/>
        </p:spPr>
        <p:txBody>
          <a:bodyPr wrap="square" rtlCol="0">
            <a:spAutoFit/>
          </a:bodyPr>
          <a:lstStyle/>
          <a:p>
            <a:pPr algn="ctr"/>
            <a:r>
              <a:rPr lang="en-GB" sz="2800" b="1" dirty="0">
                <a:solidFill>
                  <a:srgbClr val="FF0000"/>
                </a:solidFill>
                <a:latin typeface="Arial" panose="020B0604020202020204" pitchFamily="34" charset="0"/>
                <a:cs typeface="Arial" panose="020B0604020202020204" pitchFamily="34" charset="0"/>
              </a:rPr>
              <a:t>The presentation will be starting shortly</a:t>
            </a:r>
          </a:p>
        </p:txBody>
      </p:sp>
      <p:pic>
        <p:nvPicPr>
          <p:cNvPr id="7" name="Picture 6">
            <a:extLst>
              <a:ext uri="{FF2B5EF4-FFF2-40B4-BE49-F238E27FC236}">
                <a16:creationId xmlns:a16="http://schemas.microsoft.com/office/drawing/2014/main" id="{51A855DE-83AA-4064-A025-CF05FB5BE65D}"/>
              </a:ext>
            </a:extLst>
          </p:cNvPr>
          <p:cNvPicPr/>
          <p:nvPr/>
        </p:nvPicPr>
        <p:blipFill rotWithShape="1">
          <a:blip r:embed="rId2" cstate="print">
            <a:extLst>
              <a:ext uri="{28A0092B-C50C-407E-A947-70E740481C1C}">
                <a14:useLocalDpi xmlns:a14="http://schemas.microsoft.com/office/drawing/2010/main" val="0"/>
              </a:ext>
            </a:extLst>
          </a:blip>
          <a:srcRect l="69605"/>
          <a:stretch/>
        </p:blipFill>
        <p:spPr bwMode="auto">
          <a:xfrm>
            <a:off x="2864167" y="5273734"/>
            <a:ext cx="1986717" cy="1322915"/>
          </a:xfrm>
          <a:prstGeom prst="rect">
            <a:avLst/>
          </a:prstGeom>
          <a:noFill/>
          <a:ln>
            <a:noFill/>
          </a:ln>
        </p:spPr>
      </p:pic>
      <p:pic>
        <p:nvPicPr>
          <p:cNvPr id="8" name="Picture 7">
            <a:extLst>
              <a:ext uri="{FF2B5EF4-FFF2-40B4-BE49-F238E27FC236}">
                <a16:creationId xmlns:a16="http://schemas.microsoft.com/office/drawing/2014/main" id="{6483456F-519E-4DEB-8FBA-79FB8D951BD4}"/>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590329" y="5552988"/>
            <a:ext cx="2104658" cy="785160"/>
          </a:xfrm>
          <a:prstGeom prst="rect">
            <a:avLst/>
          </a:prstGeom>
        </p:spPr>
      </p:pic>
      <p:pic>
        <p:nvPicPr>
          <p:cNvPr id="9" name="Picture 8">
            <a:extLst>
              <a:ext uri="{FF2B5EF4-FFF2-40B4-BE49-F238E27FC236}">
                <a16:creationId xmlns:a16="http://schemas.microsoft.com/office/drawing/2014/main" id="{D9B4045E-F1C5-48CB-B545-D4C3D593785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20065" y="5660309"/>
            <a:ext cx="1795534" cy="675902"/>
          </a:xfrm>
          <a:prstGeom prst="rect">
            <a:avLst/>
          </a:prstGeom>
          <a:noFill/>
          <a:ln>
            <a:noFill/>
          </a:ln>
        </p:spPr>
      </p:pic>
      <p:pic>
        <p:nvPicPr>
          <p:cNvPr id="10" name="Picture 9">
            <a:extLst>
              <a:ext uri="{FF2B5EF4-FFF2-40B4-BE49-F238E27FC236}">
                <a16:creationId xmlns:a16="http://schemas.microsoft.com/office/drawing/2014/main" id="{9F6A37C2-3A76-4278-BB3B-B59087CD071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186347" y="5514682"/>
            <a:ext cx="1304659" cy="841020"/>
          </a:xfrm>
          <a:prstGeom prst="rect">
            <a:avLst/>
          </a:prstGeom>
        </p:spPr>
      </p:pic>
      <p:grpSp>
        <p:nvGrpSpPr>
          <p:cNvPr id="13" name="Group 12"/>
          <p:cNvGrpSpPr/>
          <p:nvPr/>
        </p:nvGrpSpPr>
        <p:grpSpPr>
          <a:xfrm>
            <a:off x="8861754" y="5527812"/>
            <a:ext cx="2506317" cy="835512"/>
            <a:chOff x="8719587" y="5552988"/>
            <a:chExt cx="2506317" cy="835512"/>
          </a:xfrm>
        </p:grpSpPr>
        <p:sp>
          <p:nvSpPr>
            <p:cNvPr id="11" name="Rectangle 10"/>
            <p:cNvSpPr/>
            <p:nvPr/>
          </p:nvSpPr>
          <p:spPr>
            <a:xfrm>
              <a:off x="8719587" y="5834502"/>
              <a:ext cx="2506317" cy="553998"/>
            </a:xfrm>
            <a:prstGeom prst="rect">
              <a:avLst/>
            </a:prstGeom>
          </p:spPr>
          <p:txBody>
            <a:bodyPr wrap="square">
              <a:spAutoFit/>
            </a:bodyPr>
            <a:lstStyle/>
            <a:p>
              <a:pPr algn="r"/>
              <a:r>
                <a:rPr lang="en-GB" sz="1000" b="1" dirty="0">
                  <a:latin typeface="Arial" panose="020B0604020202020204" pitchFamily="34" charset="0"/>
                  <a:cs typeface="Arial" panose="020B0604020202020204" pitchFamily="34" charset="0"/>
                </a:rPr>
                <a:t>NHS England and NHS Improvement South East Regional Mental Health, Learning Disability and Autism Cell</a:t>
              </a:r>
              <a:endParaRPr lang="en-GB" sz="1000" b="1" dirty="0">
                <a:solidFill>
                  <a:schemeClr val="accent1">
                    <a:lumMod val="75000"/>
                  </a:schemeClr>
                </a:solidFill>
                <a:latin typeface="Arial" panose="020B0604020202020204" pitchFamily="34" charset="0"/>
                <a:cs typeface="Arial" panose="020B0604020202020204" pitchFamily="34" charset="0"/>
              </a:endParaRPr>
            </a:p>
          </p:txBody>
        </p:sp>
        <p:pic>
          <p:nvPicPr>
            <p:cNvPr id="12" name="Picture 11">
              <a:extLst>
                <a:ext uri="{FF2B5EF4-FFF2-40B4-BE49-F238E27FC236}">
                  <a16:creationId xmlns:a16="http://schemas.microsoft.com/office/drawing/2014/main" id="{C0BFF0FA-C9CF-4EBD-9466-A685C06B39CB}"/>
                </a:ext>
              </a:extLst>
            </p:cNvPr>
            <p:cNvPicPr>
              <a:picLocks noChangeAspect="1"/>
            </p:cNvPicPr>
            <p:nvPr/>
          </p:nvPicPr>
          <p:blipFill>
            <a:blip r:embed="rId6"/>
            <a:stretch>
              <a:fillRect/>
            </a:stretch>
          </p:blipFill>
          <p:spPr>
            <a:xfrm>
              <a:off x="10403784" y="5552988"/>
              <a:ext cx="695932" cy="297964"/>
            </a:xfrm>
            <a:prstGeom prst="rect">
              <a:avLst/>
            </a:prstGeom>
          </p:spPr>
        </p:pic>
      </p:grpSp>
    </p:spTree>
    <p:extLst>
      <p:ext uri="{BB962C8B-B14F-4D97-AF65-F5344CB8AC3E}">
        <p14:creationId xmlns:p14="http://schemas.microsoft.com/office/powerpoint/2010/main" val="760922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5">
            <a:extLst>
              <a:ext uri="{FF2B5EF4-FFF2-40B4-BE49-F238E27FC236}">
                <a16:creationId xmlns:a16="http://schemas.microsoft.com/office/drawing/2014/main" id="{9840045C-EB5C-AF4E-BDD9-FFB4F68C0A43}"/>
              </a:ext>
            </a:extLst>
          </p:cNvPr>
          <p:cNvSpPr txBox="1">
            <a:spLocks/>
          </p:cNvSpPr>
          <p:nvPr/>
        </p:nvSpPr>
        <p:spPr>
          <a:xfrm>
            <a:off x="1539937" y="974064"/>
            <a:ext cx="4495588" cy="5760555"/>
          </a:xfrm>
          <a:prstGeom prst="rect">
            <a:avLst/>
          </a:prstGeom>
          <a:solidFill>
            <a:schemeClr val="accent6">
              <a:lumMod val="20000"/>
              <a:lumOff val="80000"/>
            </a:schemeClr>
          </a:solidFill>
          <a:ln>
            <a:solidFill>
              <a:schemeClr val="tx1"/>
            </a:solidFill>
          </a:ln>
        </p:spPr>
        <p:txBody>
          <a:bodyPr vert="horz" lIns="72573" tIns="36286" rIns="72573" bIns="36286"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spcBef>
                <a:spcPts val="0"/>
              </a:spcBef>
              <a:buNone/>
            </a:pPr>
            <a:r>
              <a:rPr lang="en-GB" sz="952" b="1" dirty="0"/>
              <a:t>Recommended research assumptions: </a:t>
            </a:r>
          </a:p>
          <a:p>
            <a:pPr>
              <a:lnSpc>
                <a:spcPct val="150000"/>
              </a:lnSpc>
              <a:spcBef>
                <a:spcPts val="0"/>
              </a:spcBef>
            </a:pPr>
            <a:r>
              <a:rPr lang="en-GB" sz="952" dirty="0"/>
              <a:t>16.3% of the sample met the threshold for moderate-severe anxiety</a:t>
            </a:r>
          </a:p>
          <a:p>
            <a:pPr>
              <a:lnSpc>
                <a:spcPct val="150000"/>
              </a:lnSpc>
              <a:spcBef>
                <a:spcPts val="0"/>
              </a:spcBef>
            </a:pPr>
            <a:r>
              <a:rPr lang="en-GB" sz="952" dirty="0"/>
              <a:t>22.3% met the threshold for moderate-severe depression.</a:t>
            </a:r>
          </a:p>
          <a:p>
            <a:pPr marL="0" indent="0">
              <a:lnSpc>
                <a:spcPct val="150000"/>
              </a:lnSpc>
              <a:spcBef>
                <a:spcPts val="0"/>
              </a:spcBef>
              <a:buNone/>
            </a:pPr>
            <a:r>
              <a:rPr lang="en-GB" sz="952" dirty="0"/>
              <a:t>The sample excluded people with pre-existing diagnosed mental health problems, data was collected during Covid-19. </a:t>
            </a:r>
            <a:endParaRPr lang="en-GB" sz="952" b="1" dirty="0"/>
          </a:p>
          <a:p>
            <a:pPr marL="0" indent="0">
              <a:lnSpc>
                <a:spcPct val="150000"/>
              </a:lnSpc>
              <a:spcBef>
                <a:spcPts val="0"/>
              </a:spcBef>
              <a:buNone/>
            </a:pPr>
            <a:endParaRPr lang="en-GB" sz="952" b="1" dirty="0"/>
          </a:p>
          <a:p>
            <a:pPr marL="0" indent="0">
              <a:lnSpc>
                <a:spcPct val="150000"/>
              </a:lnSpc>
              <a:spcBef>
                <a:spcPts val="0"/>
              </a:spcBef>
              <a:buNone/>
            </a:pPr>
            <a:r>
              <a:rPr lang="en-GB" sz="952" b="1" dirty="0"/>
              <a:t>Recommended research: </a:t>
            </a:r>
          </a:p>
          <a:p>
            <a:pPr marL="0" indent="0">
              <a:lnSpc>
                <a:spcPct val="150000"/>
              </a:lnSpc>
              <a:spcBef>
                <a:spcPts val="0"/>
              </a:spcBef>
              <a:buNone/>
            </a:pPr>
            <a:r>
              <a:rPr lang="en-GB" sz="952" dirty="0">
                <a:hlinkClick r:id="rId3"/>
              </a:rPr>
              <a:t>Trajectories of depression and anxiety during enforced isolation due to COVID-19: longitudinal analyses of 59,318 adults in the UK with and without diagnosed mental illness</a:t>
            </a:r>
            <a:r>
              <a:rPr lang="en-GB" sz="952" dirty="0"/>
              <a:t> (Fancourt et al, 2020)</a:t>
            </a:r>
          </a:p>
          <a:p>
            <a:pPr marL="0" indent="0">
              <a:lnSpc>
                <a:spcPct val="150000"/>
              </a:lnSpc>
              <a:spcBef>
                <a:spcPts val="0"/>
              </a:spcBef>
              <a:buNone/>
            </a:pPr>
            <a:r>
              <a:rPr lang="en-GB" sz="952" b="1" dirty="0"/>
              <a:t>Why have we recommended this research? </a:t>
            </a:r>
          </a:p>
          <a:p>
            <a:pPr>
              <a:lnSpc>
                <a:spcPct val="150000"/>
              </a:lnSpc>
              <a:spcBef>
                <a:spcPts val="0"/>
              </a:spcBef>
            </a:pPr>
            <a:r>
              <a:rPr lang="en-GB" sz="952" dirty="0"/>
              <a:t>Data from 53,328 adults in the UCL COVID -19 Social Study (a well-stratified panel study weighted to population proportions collecting data weekly during the Covid-19 pandemic). Data analysed from 21/03/2020- 10/05/2020. </a:t>
            </a:r>
          </a:p>
          <a:p>
            <a:pPr>
              <a:lnSpc>
                <a:spcPct val="150000"/>
              </a:lnSpc>
              <a:spcBef>
                <a:spcPts val="0"/>
              </a:spcBef>
            </a:pPr>
            <a:r>
              <a:rPr lang="en-GB" sz="952" dirty="0"/>
              <a:t>PHQ-9 and GAD-7 measures used. </a:t>
            </a:r>
          </a:p>
          <a:p>
            <a:pPr marL="0" indent="0">
              <a:lnSpc>
                <a:spcPct val="150000"/>
              </a:lnSpc>
              <a:spcBef>
                <a:spcPts val="0"/>
              </a:spcBef>
              <a:buNone/>
            </a:pPr>
            <a:r>
              <a:rPr lang="en-GB" sz="952" b="1" dirty="0"/>
              <a:t>What were the limitations of this research? </a:t>
            </a:r>
          </a:p>
          <a:p>
            <a:pPr>
              <a:lnSpc>
                <a:spcPct val="150000"/>
              </a:lnSpc>
              <a:spcBef>
                <a:spcPts val="0"/>
              </a:spcBef>
            </a:pPr>
            <a:r>
              <a:rPr lang="en-GB" sz="952" dirty="0"/>
              <a:t>Given the timing of the study, mental health need is likely to be different at the current time, or moving forward.  </a:t>
            </a:r>
          </a:p>
          <a:p>
            <a:pPr>
              <a:lnSpc>
                <a:spcPct val="150000"/>
              </a:lnSpc>
              <a:spcBef>
                <a:spcPts val="0"/>
              </a:spcBef>
            </a:pPr>
            <a:r>
              <a:rPr lang="en-GB" sz="952" dirty="0"/>
              <a:t>Confidence rating in the research (in the context of </a:t>
            </a:r>
            <a:r>
              <a:rPr lang="en-GB" sz="952" dirty="0" err="1"/>
              <a:t>Covid</a:t>
            </a:r>
            <a:r>
              <a:rPr lang="en-GB" sz="952" dirty="0"/>
              <a:t> research):  </a:t>
            </a:r>
            <a:r>
              <a:rPr lang="en-GB" sz="952" dirty="0">
                <a:solidFill>
                  <a:schemeClr val="accent2"/>
                </a:solidFill>
              </a:rPr>
              <a:t>AMBER </a:t>
            </a:r>
            <a:r>
              <a:rPr lang="en-GB" sz="952" dirty="0"/>
              <a:t>(given the timing of the research)</a:t>
            </a:r>
          </a:p>
          <a:p>
            <a:pPr marL="0" indent="0">
              <a:lnSpc>
                <a:spcPct val="150000"/>
              </a:lnSpc>
              <a:spcBef>
                <a:spcPts val="0"/>
              </a:spcBef>
              <a:buNone/>
            </a:pPr>
            <a:endParaRPr lang="en-GB" sz="952" b="1" dirty="0"/>
          </a:p>
          <a:p>
            <a:pPr marL="0" indent="0">
              <a:lnSpc>
                <a:spcPct val="150000"/>
              </a:lnSpc>
              <a:spcBef>
                <a:spcPts val="0"/>
              </a:spcBef>
              <a:buNone/>
            </a:pPr>
            <a:endParaRPr lang="en-GB" sz="952" b="1" dirty="0"/>
          </a:p>
        </p:txBody>
      </p:sp>
      <p:sp>
        <p:nvSpPr>
          <p:cNvPr id="11" name="Text Placeholder 5">
            <a:extLst>
              <a:ext uri="{FF2B5EF4-FFF2-40B4-BE49-F238E27FC236}">
                <a16:creationId xmlns:a16="http://schemas.microsoft.com/office/drawing/2014/main" id="{9840045C-EB5C-AF4E-BDD9-FFB4F68C0A43}"/>
              </a:ext>
            </a:extLst>
          </p:cNvPr>
          <p:cNvSpPr txBox="1">
            <a:spLocks/>
          </p:cNvSpPr>
          <p:nvPr/>
        </p:nvSpPr>
        <p:spPr>
          <a:xfrm>
            <a:off x="6114612" y="4210690"/>
            <a:ext cx="4545255" cy="2523933"/>
          </a:xfrm>
          <a:prstGeom prst="rect">
            <a:avLst/>
          </a:prstGeom>
          <a:solidFill>
            <a:schemeClr val="bg1">
              <a:lumMod val="85000"/>
            </a:schemeClr>
          </a:solidFill>
          <a:ln>
            <a:solidFill>
              <a:schemeClr val="tx1"/>
            </a:solidFill>
          </a:ln>
        </p:spPr>
        <p:txBody>
          <a:bodyPr vert="horz" lIns="72573" tIns="36286" rIns="72573" bIns="36286"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spcBef>
                <a:spcPts val="0"/>
              </a:spcBef>
              <a:buNone/>
            </a:pPr>
            <a:r>
              <a:rPr lang="en-GB" sz="952" b="1" dirty="0"/>
              <a:t>Additional research papers for consideration (not recommended): </a:t>
            </a:r>
          </a:p>
          <a:p>
            <a:pPr>
              <a:lnSpc>
                <a:spcPct val="150000"/>
              </a:lnSpc>
              <a:spcBef>
                <a:spcPts val="0"/>
              </a:spcBef>
            </a:pPr>
            <a:r>
              <a:rPr lang="en-GB" sz="952" dirty="0">
                <a:hlinkClick r:id="rId4"/>
              </a:rPr>
              <a:t>The mental health effects of the first two months of lockdown and social distancing during the COVID-19 pandemic in the UK </a:t>
            </a:r>
            <a:r>
              <a:rPr lang="en-GB" sz="952" dirty="0"/>
              <a:t>(IFS, 2020) </a:t>
            </a:r>
          </a:p>
          <a:p>
            <a:pPr>
              <a:lnSpc>
                <a:spcPct val="150000"/>
              </a:lnSpc>
              <a:spcBef>
                <a:spcPts val="0"/>
              </a:spcBef>
            </a:pPr>
            <a:r>
              <a:rPr lang="en-GB" sz="952" dirty="0">
                <a:hlinkClick r:id="rId5"/>
              </a:rPr>
              <a:t>Mental health during the COVID-19 pandemic in two longitudinal UK population cohorts </a:t>
            </a:r>
            <a:r>
              <a:rPr lang="en-GB" sz="952" dirty="0"/>
              <a:t>(</a:t>
            </a:r>
            <a:r>
              <a:rPr lang="en-GB" sz="952" dirty="0" err="1"/>
              <a:t>Kwong</a:t>
            </a:r>
            <a:r>
              <a:rPr lang="en-GB" sz="952" dirty="0"/>
              <a:t> et all, 2020)</a:t>
            </a:r>
          </a:p>
          <a:p>
            <a:pPr>
              <a:lnSpc>
                <a:spcPct val="150000"/>
              </a:lnSpc>
              <a:spcBef>
                <a:spcPts val="0"/>
              </a:spcBef>
            </a:pPr>
            <a:r>
              <a:rPr lang="en-GB" sz="952" dirty="0">
                <a:hlinkClick r:id="rId6"/>
              </a:rPr>
              <a:t>Loneliness, physical activity and mental health during Covid-19: a longitudinal analysis of depression and anxiety between 2015 and 2020 </a:t>
            </a:r>
            <a:r>
              <a:rPr lang="en-GB" sz="952" dirty="0"/>
              <a:t>(</a:t>
            </a:r>
            <a:r>
              <a:rPr lang="en-GB" sz="952" dirty="0" err="1"/>
              <a:t>Creese</a:t>
            </a:r>
            <a:r>
              <a:rPr lang="en-GB" sz="952" dirty="0"/>
              <a:t> et al, 2020)</a:t>
            </a:r>
          </a:p>
          <a:p>
            <a:pPr>
              <a:lnSpc>
                <a:spcPct val="150000"/>
              </a:lnSpc>
              <a:spcBef>
                <a:spcPts val="0"/>
              </a:spcBef>
            </a:pPr>
            <a:r>
              <a:rPr lang="en-GB" sz="952" dirty="0">
                <a:hlinkClick r:id="rId7"/>
              </a:rPr>
              <a:t>UCL Covid-19 Social Study</a:t>
            </a:r>
            <a:endParaRPr lang="en-GB" sz="952" dirty="0"/>
          </a:p>
          <a:p>
            <a:pPr>
              <a:lnSpc>
                <a:spcPct val="150000"/>
              </a:lnSpc>
              <a:spcBef>
                <a:spcPts val="0"/>
              </a:spcBef>
            </a:pPr>
            <a:r>
              <a:rPr lang="en-GB" sz="952" dirty="0">
                <a:hlinkClick r:id="rId8"/>
              </a:rPr>
              <a:t>Anxiety, Depression, Traumatic Stress, and COVID-19 Related Anxiety in the UK General Population During the COVID-19 Pandemic</a:t>
            </a:r>
            <a:r>
              <a:rPr lang="en-GB" sz="952" dirty="0"/>
              <a:t> (</a:t>
            </a:r>
            <a:r>
              <a:rPr lang="en-GB" sz="952" dirty="0" err="1"/>
              <a:t>Shelvin</a:t>
            </a:r>
            <a:r>
              <a:rPr lang="en-GB" sz="952" dirty="0"/>
              <a:t> et al, 2020)</a:t>
            </a:r>
          </a:p>
          <a:p>
            <a:pPr marL="0" indent="0">
              <a:lnSpc>
                <a:spcPct val="150000"/>
              </a:lnSpc>
              <a:spcBef>
                <a:spcPts val="0"/>
              </a:spcBef>
              <a:buNone/>
            </a:pPr>
            <a:endParaRPr lang="en-GB" sz="952" b="1" dirty="0"/>
          </a:p>
          <a:p>
            <a:pPr marL="0" indent="0">
              <a:lnSpc>
                <a:spcPct val="150000"/>
              </a:lnSpc>
              <a:spcBef>
                <a:spcPts val="0"/>
              </a:spcBef>
              <a:buNone/>
            </a:pPr>
            <a:endParaRPr lang="en-GB" sz="952" b="1" dirty="0"/>
          </a:p>
        </p:txBody>
      </p:sp>
      <p:sp>
        <p:nvSpPr>
          <p:cNvPr id="8" name="Text Placeholder 5">
            <a:extLst>
              <a:ext uri="{FF2B5EF4-FFF2-40B4-BE49-F238E27FC236}">
                <a16:creationId xmlns:a16="http://schemas.microsoft.com/office/drawing/2014/main" id="{9840045C-EB5C-AF4E-BDD9-FFB4F68C0A43}"/>
              </a:ext>
            </a:extLst>
          </p:cNvPr>
          <p:cNvSpPr txBox="1">
            <a:spLocks/>
          </p:cNvSpPr>
          <p:nvPr/>
        </p:nvSpPr>
        <p:spPr>
          <a:xfrm>
            <a:off x="6114611" y="974061"/>
            <a:ext cx="4545255" cy="3089939"/>
          </a:xfrm>
          <a:prstGeom prst="rect">
            <a:avLst/>
          </a:prstGeom>
          <a:solidFill>
            <a:schemeClr val="accent1">
              <a:lumMod val="20000"/>
              <a:lumOff val="80000"/>
            </a:schemeClr>
          </a:solidFill>
          <a:ln>
            <a:solidFill>
              <a:schemeClr val="tx1"/>
            </a:solidFill>
          </a:ln>
        </p:spPr>
        <p:txBody>
          <a:bodyPr vert="horz" lIns="72573" tIns="36286" rIns="72573" bIns="36286"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spcBef>
                <a:spcPts val="0"/>
              </a:spcBef>
              <a:buNone/>
            </a:pPr>
            <a:r>
              <a:rPr lang="en-GB" sz="950" b="1" dirty="0"/>
              <a:t>Pre-</a:t>
            </a:r>
            <a:r>
              <a:rPr lang="en-GB" sz="950" b="1" dirty="0" err="1"/>
              <a:t>Covid</a:t>
            </a:r>
            <a:r>
              <a:rPr lang="en-GB" sz="950" b="1" dirty="0"/>
              <a:t> baseline data: </a:t>
            </a:r>
          </a:p>
          <a:p>
            <a:pPr marL="0" indent="0">
              <a:lnSpc>
                <a:spcPct val="150000"/>
              </a:lnSpc>
              <a:spcBef>
                <a:spcPts val="0"/>
              </a:spcBef>
              <a:buNone/>
            </a:pPr>
            <a:r>
              <a:rPr lang="en-GB" sz="950" dirty="0"/>
              <a:t>No baseline is applied because the study removed rates of moderate to severe anxiety and depression for people with a pre-existing mental health condition from the analysis</a:t>
            </a:r>
            <a:endParaRPr lang="en-GB" sz="950" b="1" dirty="0">
              <a:solidFill>
                <a:srgbClr val="FF0000"/>
              </a:solidFill>
            </a:endParaRPr>
          </a:p>
          <a:p>
            <a:pPr marL="0" indent="0">
              <a:lnSpc>
                <a:spcPct val="150000"/>
              </a:lnSpc>
              <a:spcBef>
                <a:spcPts val="0"/>
              </a:spcBef>
              <a:buNone/>
            </a:pPr>
            <a:r>
              <a:rPr lang="en-GB" sz="950" b="1" dirty="0"/>
              <a:t>Number of people in population group:</a:t>
            </a:r>
          </a:p>
          <a:p>
            <a:pPr marL="0" indent="0">
              <a:lnSpc>
                <a:spcPct val="150000"/>
              </a:lnSpc>
              <a:spcBef>
                <a:spcPts val="0"/>
              </a:spcBef>
              <a:buNone/>
            </a:pPr>
            <a:r>
              <a:rPr lang="en-GB" sz="950" dirty="0"/>
              <a:t>The general population minus people with pre existing mental health problems should be used, this can be obtained from  the local JSNA and </a:t>
            </a:r>
            <a:r>
              <a:rPr lang="en-GB" sz="950" dirty="0">
                <a:hlinkClick r:id="rId9"/>
              </a:rPr>
              <a:t>NHS fingertips </a:t>
            </a:r>
            <a:endParaRPr lang="en-GB" sz="950" dirty="0"/>
          </a:p>
          <a:p>
            <a:pPr marL="0" indent="0">
              <a:lnSpc>
                <a:spcPct val="150000"/>
              </a:lnSpc>
              <a:spcBef>
                <a:spcPts val="0"/>
              </a:spcBef>
              <a:buNone/>
            </a:pPr>
            <a:r>
              <a:rPr lang="en-GB" sz="950" b="1" dirty="0"/>
              <a:t>Discount rate:</a:t>
            </a:r>
          </a:p>
          <a:p>
            <a:pPr marL="0" indent="0">
              <a:lnSpc>
                <a:spcPct val="150000"/>
              </a:lnSpc>
              <a:spcBef>
                <a:spcPts val="0"/>
              </a:spcBef>
              <a:buNone/>
            </a:pPr>
            <a:r>
              <a:rPr lang="en-GB" sz="950" dirty="0"/>
              <a:t>To make sure people are not counted twice, we have taken away the values for all the other population groups from this general population group. </a:t>
            </a:r>
            <a:endParaRPr lang="en-GB" sz="950" b="1" dirty="0"/>
          </a:p>
          <a:p>
            <a:pPr marL="0" indent="0">
              <a:lnSpc>
                <a:spcPct val="150000"/>
              </a:lnSpc>
              <a:spcBef>
                <a:spcPts val="0"/>
              </a:spcBef>
              <a:buNone/>
            </a:pPr>
            <a:endParaRPr lang="en-GB" sz="952" b="1" dirty="0"/>
          </a:p>
          <a:p>
            <a:pPr marL="0" indent="0">
              <a:lnSpc>
                <a:spcPct val="150000"/>
              </a:lnSpc>
              <a:spcBef>
                <a:spcPts val="0"/>
              </a:spcBef>
              <a:buNone/>
            </a:pPr>
            <a:endParaRPr lang="en-GB" sz="952" b="1" dirty="0"/>
          </a:p>
        </p:txBody>
      </p:sp>
      <p:sp>
        <p:nvSpPr>
          <p:cNvPr id="12" name="Title 3">
            <a:extLst>
              <a:ext uri="{FF2B5EF4-FFF2-40B4-BE49-F238E27FC236}">
                <a16:creationId xmlns:a16="http://schemas.microsoft.com/office/drawing/2014/main" id="{7EAA479A-00F0-F546-815D-CB8CA78C2CC3}"/>
              </a:ext>
            </a:extLst>
          </p:cNvPr>
          <p:cNvSpPr txBox="1">
            <a:spLocks/>
          </p:cNvSpPr>
          <p:nvPr/>
        </p:nvSpPr>
        <p:spPr>
          <a:xfrm>
            <a:off x="234604" y="171371"/>
            <a:ext cx="8501579" cy="48623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400" b="1" dirty="0">
                <a:latin typeface="+mn-lt"/>
              </a:rPr>
              <a:t>Studies underpinning our model: adult general population</a:t>
            </a:r>
          </a:p>
        </p:txBody>
      </p:sp>
    </p:spTree>
    <p:extLst>
      <p:ext uri="{BB962C8B-B14F-4D97-AF65-F5344CB8AC3E}">
        <p14:creationId xmlns:p14="http://schemas.microsoft.com/office/powerpoint/2010/main" val="4233233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5">
            <a:extLst>
              <a:ext uri="{FF2B5EF4-FFF2-40B4-BE49-F238E27FC236}">
                <a16:creationId xmlns:a16="http://schemas.microsoft.com/office/drawing/2014/main" id="{9840045C-EB5C-AF4E-BDD9-FFB4F68C0A43}"/>
              </a:ext>
            </a:extLst>
          </p:cNvPr>
          <p:cNvSpPr txBox="1">
            <a:spLocks/>
          </p:cNvSpPr>
          <p:nvPr/>
        </p:nvSpPr>
        <p:spPr>
          <a:xfrm>
            <a:off x="1539937" y="974067"/>
            <a:ext cx="4495588" cy="5566621"/>
          </a:xfrm>
          <a:prstGeom prst="rect">
            <a:avLst/>
          </a:prstGeom>
          <a:solidFill>
            <a:schemeClr val="accent6">
              <a:lumMod val="20000"/>
              <a:lumOff val="80000"/>
            </a:schemeClr>
          </a:solidFill>
          <a:ln>
            <a:solidFill>
              <a:schemeClr val="tx1"/>
            </a:solidFill>
          </a:ln>
        </p:spPr>
        <p:txBody>
          <a:bodyPr vert="horz" lIns="72573" tIns="36286" rIns="72573" bIns="36286" rtlCol="0">
            <a:noAutofit/>
          </a:bodyPr>
          <a:lstStyle>
            <a:defPPr>
              <a:defRPr lang="en-US"/>
            </a:defPPr>
            <a:lvl1pPr indent="0">
              <a:lnSpc>
                <a:spcPct val="150000"/>
              </a:lnSpc>
              <a:spcBef>
                <a:spcPts val="0"/>
              </a:spcBef>
              <a:buFont typeface="Arial" panose="020B0604020202020204" pitchFamily="34" charset="0"/>
              <a:buNone/>
              <a:defRPr sz="1200" b="1"/>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GB" sz="952" dirty="0"/>
              <a:t>Recommended research assumptions:</a:t>
            </a:r>
          </a:p>
          <a:p>
            <a:pPr>
              <a:lnSpc>
                <a:spcPct val="90000"/>
              </a:lnSpc>
              <a:spcBef>
                <a:spcPts val="300"/>
              </a:spcBef>
            </a:pPr>
            <a:r>
              <a:rPr lang="en-GB" sz="950" b="0" dirty="0"/>
              <a:t>1. Experiencing non-violent trauma (4-18 years) , 4.7-22.9% develop PTSD (</a:t>
            </a:r>
            <a:r>
              <a:rPr lang="en-GB" sz="950" b="0" dirty="0" err="1"/>
              <a:t>Alisic</a:t>
            </a:r>
            <a:r>
              <a:rPr lang="en-GB" sz="950" b="0" dirty="0"/>
              <a:t> et al. 2014)</a:t>
            </a:r>
          </a:p>
          <a:p>
            <a:pPr>
              <a:lnSpc>
                <a:spcPct val="90000"/>
              </a:lnSpc>
              <a:spcBef>
                <a:spcPts val="300"/>
              </a:spcBef>
            </a:pPr>
            <a:r>
              <a:rPr lang="en-GB" sz="950" b="0" dirty="0"/>
              <a:t>2. Experiencing disasters (4-18 years), 1.6-44.8% develop depression (Tang et al. 2014; Wang et al. 2013)</a:t>
            </a:r>
          </a:p>
          <a:p>
            <a:r>
              <a:rPr lang="en-GB" sz="952" dirty="0"/>
              <a:t>Recommended research: </a:t>
            </a:r>
          </a:p>
          <a:p>
            <a:pPr lvl="0"/>
            <a:r>
              <a:rPr lang="en-GB" sz="952" b="0" dirty="0">
                <a:hlinkClick r:id="rId3"/>
              </a:rPr>
              <a:t>1. Rates of post-traumatic stress disorder in trauma-exposed children and adolescents: meta-analysis </a:t>
            </a:r>
            <a:r>
              <a:rPr lang="en-GB" sz="952" b="0" dirty="0"/>
              <a:t>(</a:t>
            </a:r>
            <a:r>
              <a:rPr lang="en-GB" sz="952" b="0" dirty="0" err="1"/>
              <a:t>Alisic</a:t>
            </a:r>
            <a:r>
              <a:rPr lang="en-GB" sz="952" b="0" dirty="0"/>
              <a:t> et al, 2014)</a:t>
            </a:r>
            <a:endParaRPr lang="en-GB" sz="952" dirty="0"/>
          </a:p>
          <a:p>
            <a:r>
              <a:rPr lang="en-GB" sz="952" dirty="0"/>
              <a:t>Why have we recommended this research? </a:t>
            </a:r>
          </a:p>
          <a:p>
            <a:pPr marL="136077" indent="-136077">
              <a:buFont typeface="Arial" panose="020B0604020202020204" pitchFamily="34" charset="0"/>
              <a:buChar char="•"/>
            </a:pPr>
            <a:r>
              <a:rPr lang="en-GB" sz="952" b="0" dirty="0"/>
              <a:t>Meta-analysis of 72 peer-reviewed articles on 43 independent samples (</a:t>
            </a:r>
            <a:r>
              <a:rPr lang="en-GB" sz="952" b="0" i="1" dirty="0"/>
              <a:t>n</a:t>
            </a:r>
            <a:r>
              <a:rPr lang="en-GB" sz="952" b="0" dirty="0"/>
              <a:t> = 3563)</a:t>
            </a:r>
            <a:endParaRPr lang="en-GB" sz="952" dirty="0"/>
          </a:p>
          <a:p>
            <a:r>
              <a:rPr lang="en-GB" sz="952" dirty="0"/>
              <a:t>What were the limitations of this research? </a:t>
            </a:r>
          </a:p>
          <a:p>
            <a:pPr marL="136077" indent="-136077">
              <a:buFont typeface="Arial" panose="020B0604020202020204" pitchFamily="34" charset="0"/>
              <a:buChar char="•"/>
            </a:pPr>
            <a:r>
              <a:rPr lang="en-GB" sz="952" b="0" dirty="0"/>
              <a:t>Studies are based on non-violent trauma  and/or a range of man-made and natural disasters  - approximate but not directly equivalent to  Covid-19 or pandemics</a:t>
            </a:r>
          </a:p>
          <a:p>
            <a:pPr marL="136077" indent="-136077">
              <a:buFont typeface="Arial" panose="020B0604020202020204" pitchFamily="34" charset="0"/>
              <a:buChar char="•"/>
            </a:pPr>
            <a:r>
              <a:rPr lang="en-GB" sz="952" b="0" dirty="0"/>
              <a:t>Much lower than estimates of PTSD post-disaster, although these are based on single studies with small sample sizes</a:t>
            </a:r>
          </a:p>
          <a:p>
            <a:pPr marL="136077" indent="-136077">
              <a:buFont typeface="Arial" panose="020B0604020202020204" pitchFamily="34" charset="0"/>
              <a:buChar char="•"/>
            </a:pPr>
            <a:r>
              <a:rPr lang="en-GB" sz="952" b="0" dirty="0"/>
              <a:t>Confidence rating in the research (in the context of </a:t>
            </a:r>
            <a:r>
              <a:rPr lang="en-GB" sz="952" b="0" dirty="0" err="1"/>
              <a:t>Covid</a:t>
            </a:r>
            <a:r>
              <a:rPr lang="en-GB" sz="952" b="0" dirty="0"/>
              <a:t> research):  </a:t>
            </a:r>
            <a:r>
              <a:rPr lang="en-GB" sz="952" b="0" dirty="0">
                <a:solidFill>
                  <a:srgbClr val="00B050"/>
                </a:solidFill>
              </a:rPr>
              <a:t>GREEN</a:t>
            </a:r>
            <a:endParaRPr lang="en-GB" sz="952" dirty="0"/>
          </a:p>
          <a:p>
            <a:r>
              <a:rPr lang="en-GB" sz="952" dirty="0"/>
              <a:t>Recommended research: </a:t>
            </a:r>
          </a:p>
          <a:p>
            <a:pPr lvl="0"/>
            <a:r>
              <a:rPr lang="en-GB" sz="952" b="0" dirty="0">
                <a:hlinkClick r:id="rId4"/>
              </a:rPr>
              <a:t>2. A meta-analysis of risk factors for depression in adults and children after natural disasters </a:t>
            </a:r>
            <a:r>
              <a:rPr lang="en-GB" sz="952" b="0" dirty="0"/>
              <a:t>(Tang et al, 2014) </a:t>
            </a:r>
          </a:p>
          <a:p>
            <a:r>
              <a:rPr lang="en-GB" sz="952" dirty="0"/>
              <a:t>Why have we recommended this research? </a:t>
            </a:r>
          </a:p>
          <a:p>
            <a:pPr marL="136077" indent="-136077">
              <a:spcBef>
                <a:spcPts val="238"/>
              </a:spcBef>
              <a:buFont typeface="Arial" panose="020B0604020202020204" pitchFamily="34" charset="0"/>
              <a:buChar char="•"/>
            </a:pPr>
            <a:r>
              <a:rPr lang="en-GB" sz="952" b="0" dirty="0"/>
              <a:t>Meta-analysis of 31 full-text articles about risk factors for depression after natural disasters (</a:t>
            </a:r>
            <a:r>
              <a:rPr lang="en-GB" sz="952" b="0" i="1" dirty="0"/>
              <a:t>n</a:t>
            </a:r>
            <a:r>
              <a:rPr lang="en-GB" sz="952" b="0" dirty="0"/>
              <a:t> = 41,107)</a:t>
            </a:r>
          </a:p>
          <a:p>
            <a:r>
              <a:rPr lang="en-GB" sz="952" dirty="0"/>
              <a:t>What were the limitations of this research? </a:t>
            </a:r>
          </a:p>
          <a:p>
            <a:pPr marL="136077" indent="-136077">
              <a:buFont typeface="Arial" panose="020B0604020202020204" pitchFamily="34" charset="0"/>
              <a:buChar char="•"/>
            </a:pPr>
            <a:r>
              <a:rPr lang="en-GB" sz="952" b="0" dirty="0"/>
              <a:t>Studies are based on non-violent trauma  and/or a range of man-made and natural disasters  - approximate but not directly equivalent to  Covid-19 or pandemics</a:t>
            </a:r>
          </a:p>
          <a:p>
            <a:pPr marL="136077" indent="-136077">
              <a:buFont typeface="Arial" panose="020B0604020202020204" pitchFamily="34" charset="0"/>
              <a:buChar char="•"/>
            </a:pPr>
            <a:r>
              <a:rPr lang="en-GB" sz="952" b="0" dirty="0"/>
              <a:t>Confidence rating in the research (in the context of </a:t>
            </a:r>
            <a:r>
              <a:rPr lang="en-GB" sz="952" b="0" dirty="0" err="1"/>
              <a:t>Covid</a:t>
            </a:r>
            <a:r>
              <a:rPr lang="en-GB" sz="952" b="0" dirty="0"/>
              <a:t> research):  </a:t>
            </a:r>
            <a:r>
              <a:rPr lang="en-GB" sz="952" b="0" dirty="0">
                <a:solidFill>
                  <a:srgbClr val="00B050"/>
                </a:solidFill>
              </a:rPr>
              <a:t>GREEN</a:t>
            </a:r>
            <a:endParaRPr lang="en-GB" sz="952" dirty="0"/>
          </a:p>
          <a:p>
            <a:pPr>
              <a:spcBef>
                <a:spcPts val="238"/>
              </a:spcBef>
            </a:pPr>
            <a:endParaRPr lang="en-GB" sz="952" b="0" dirty="0"/>
          </a:p>
        </p:txBody>
      </p:sp>
      <p:sp>
        <p:nvSpPr>
          <p:cNvPr id="10" name="Text Placeholder 5">
            <a:extLst>
              <a:ext uri="{FF2B5EF4-FFF2-40B4-BE49-F238E27FC236}">
                <a16:creationId xmlns:a16="http://schemas.microsoft.com/office/drawing/2014/main" id="{9840045C-EB5C-AF4E-BDD9-FFB4F68C0A43}"/>
              </a:ext>
            </a:extLst>
          </p:cNvPr>
          <p:cNvSpPr txBox="1">
            <a:spLocks/>
          </p:cNvSpPr>
          <p:nvPr/>
        </p:nvSpPr>
        <p:spPr>
          <a:xfrm>
            <a:off x="6114612" y="3499172"/>
            <a:ext cx="4545255" cy="2444428"/>
          </a:xfrm>
          <a:prstGeom prst="rect">
            <a:avLst/>
          </a:prstGeom>
          <a:solidFill>
            <a:schemeClr val="accent1">
              <a:lumMod val="20000"/>
              <a:lumOff val="80000"/>
            </a:schemeClr>
          </a:solidFill>
          <a:ln>
            <a:solidFill>
              <a:schemeClr val="tx1"/>
            </a:solidFill>
          </a:ln>
        </p:spPr>
        <p:txBody>
          <a:bodyPr vert="horz" lIns="72573" tIns="36286" rIns="72573" bIns="36286"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spcBef>
                <a:spcPts val="0"/>
              </a:spcBef>
              <a:buNone/>
            </a:pPr>
            <a:r>
              <a:rPr lang="en-GB" sz="950" b="1" dirty="0"/>
              <a:t>Pre-</a:t>
            </a:r>
            <a:r>
              <a:rPr lang="en-GB" sz="950" b="1" dirty="0" err="1"/>
              <a:t>Covid</a:t>
            </a:r>
            <a:r>
              <a:rPr lang="en-GB" sz="950" b="1" dirty="0"/>
              <a:t> baseline data: </a:t>
            </a:r>
          </a:p>
          <a:p>
            <a:pPr>
              <a:lnSpc>
                <a:spcPct val="150000"/>
              </a:lnSpc>
              <a:spcBef>
                <a:spcPts val="0"/>
              </a:spcBef>
            </a:pPr>
            <a:r>
              <a:rPr lang="en-GB" sz="950" dirty="0"/>
              <a:t>Depression 2.1%  </a:t>
            </a:r>
            <a:r>
              <a:rPr lang="en-GB" sz="950" u="sng" dirty="0">
                <a:hlinkClick r:id="rId5"/>
              </a:rPr>
              <a:t>https://digital.nhs.uk/data-and-information/publications/statistical/mental-health-of-children-and-young-people-in-england/2017/2017</a:t>
            </a:r>
            <a:endParaRPr lang="en-GB" sz="950" dirty="0"/>
          </a:p>
          <a:p>
            <a:pPr>
              <a:lnSpc>
                <a:spcPct val="150000"/>
              </a:lnSpc>
              <a:spcBef>
                <a:spcPts val="0"/>
              </a:spcBef>
            </a:pPr>
            <a:r>
              <a:rPr lang="en-GB" sz="950" dirty="0"/>
              <a:t>PTSD 3.5% </a:t>
            </a:r>
            <a:r>
              <a:rPr lang="en-GB" sz="950" u="sng" dirty="0">
                <a:hlinkClick r:id="rId6"/>
              </a:rPr>
              <a:t>https://doi.org/10.1017/S0954579415000838</a:t>
            </a:r>
            <a:r>
              <a:rPr lang="en-GB" sz="950" dirty="0"/>
              <a:t> (Fisher et al, 2015)</a:t>
            </a:r>
          </a:p>
          <a:p>
            <a:pPr marL="0" indent="0">
              <a:lnSpc>
                <a:spcPct val="150000"/>
              </a:lnSpc>
              <a:spcBef>
                <a:spcPts val="0"/>
              </a:spcBef>
              <a:buNone/>
            </a:pPr>
            <a:r>
              <a:rPr lang="en-GB" sz="950" b="1" dirty="0"/>
              <a:t>Number of people in population group:</a:t>
            </a:r>
          </a:p>
          <a:p>
            <a:pPr marL="0" indent="0">
              <a:lnSpc>
                <a:spcPct val="150000"/>
              </a:lnSpc>
              <a:spcBef>
                <a:spcPts val="0"/>
              </a:spcBef>
              <a:buNone/>
            </a:pPr>
            <a:r>
              <a:rPr lang="en-GB" sz="950" dirty="0"/>
              <a:t>The general population aged 5-19, minus people with pre existing mental health problems should be used, this can be obtained from the local JSNA. </a:t>
            </a:r>
          </a:p>
          <a:p>
            <a:pPr marL="0" indent="0">
              <a:lnSpc>
                <a:spcPct val="150000"/>
              </a:lnSpc>
              <a:spcBef>
                <a:spcPts val="0"/>
              </a:spcBef>
              <a:buNone/>
            </a:pPr>
            <a:r>
              <a:rPr lang="en-GB" sz="950" b="1" dirty="0"/>
              <a:t>Discount rate:</a:t>
            </a:r>
          </a:p>
          <a:p>
            <a:pPr marL="0" indent="0">
              <a:lnSpc>
                <a:spcPct val="150000"/>
              </a:lnSpc>
              <a:spcBef>
                <a:spcPts val="0"/>
              </a:spcBef>
              <a:buNone/>
            </a:pPr>
            <a:r>
              <a:rPr lang="en-GB" sz="950" dirty="0"/>
              <a:t>To make sure people are not counted twice, we have taken away the values for all the other population groups from this general population group. </a:t>
            </a:r>
            <a:endParaRPr lang="en-GB" sz="950" b="1" dirty="0"/>
          </a:p>
          <a:p>
            <a:pPr marL="0" indent="0">
              <a:lnSpc>
                <a:spcPct val="150000"/>
              </a:lnSpc>
              <a:spcBef>
                <a:spcPts val="0"/>
              </a:spcBef>
              <a:buNone/>
            </a:pPr>
            <a:endParaRPr lang="en-GB" sz="950" b="1" dirty="0"/>
          </a:p>
        </p:txBody>
      </p:sp>
      <p:sp>
        <p:nvSpPr>
          <p:cNvPr id="7" name="Text Placeholder 5">
            <a:extLst>
              <a:ext uri="{FF2B5EF4-FFF2-40B4-BE49-F238E27FC236}">
                <a16:creationId xmlns:a16="http://schemas.microsoft.com/office/drawing/2014/main" id="{9840045C-EB5C-AF4E-BDD9-FFB4F68C0A43}"/>
              </a:ext>
            </a:extLst>
          </p:cNvPr>
          <p:cNvSpPr txBox="1">
            <a:spLocks/>
          </p:cNvSpPr>
          <p:nvPr/>
        </p:nvSpPr>
        <p:spPr>
          <a:xfrm>
            <a:off x="6118200" y="6029325"/>
            <a:ext cx="4545255" cy="518905"/>
          </a:xfrm>
          <a:prstGeom prst="rect">
            <a:avLst/>
          </a:prstGeom>
          <a:solidFill>
            <a:schemeClr val="bg1">
              <a:lumMod val="85000"/>
            </a:schemeClr>
          </a:solidFill>
          <a:ln>
            <a:solidFill>
              <a:schemeClr val="tx1"/>
            </a:solidFill>
          </a:ln>
        </p:spPr>
        <p:txBody>
          <a:bodyPr vert="horz" lIns="72573" tIns="36286" rIns="72573" bIns="36286"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spcBef>
                <a:spcPts val="0"/>
              </a:spcBef>
              <a:buNone/>
            </a:pPr>
            <a:r>
              <a:rPr lang="en-GB" sz="952" b="1" dirty="0"/>
              <a:t>Additional research papers for consideration (not recommended): </a:t>
            </a:r>
          </a:p>
          <a:p>
            <a:pPr>
              <a:lnSpc>
                <a:spcPct val="150000"/>
              </a:lnSpc>
              <a:spcBef>
                <a:spcPts val="0"/>
              </a:spcBef>
            </a:pPr>
            <a:r>
              <a:rPr lang="en-GB" sz="952" dirty="0">
                <a:hlinkClick r:id="rId7"/>
              </a:rPr>
              <a:t>Impact of COVID-19 on Young People Aged 13-24 in the UK </a:t>
            </a:r>
            <a:r>
              <a:rPr lang="en-GB" sz="952" dirty="0"/>
              <a:t>(</a:t>
            </a:r>
            <a:r>
              <a:rPr lang="en-US" sz="952" dirty="0" err="1"/>
              <a:t>Levita</a:t>
            </a:r>
            <a:r>
              <a:rPr lang="en-US" sz="952" dirty="0"/>
              <a:t>  et al, 2020)</a:t>
            </a:r>
            <a:endParaRPr lang="en-GB" sz="952" b="1" dirty="0"/>
          </a:p>
        </p:txBody>
      </p:sp>
      <p:sp>
        <p:nvSpPr>
          <p:cNvPr id="12" name="Text Placeholder 5">
            <a:extLst>
              <a:ext uri="{FF2B5EF4-FFF2-40B4-BE49-F238E27FC236}">
                <a16:creationId xmlns:a16="http://schemas.microsoft.com/office/drawing/2014/main" id="{9840045C-EB5C-AF4E-BDD9-FFB4F68C0A43}"/>
              </a:ext>
            </a:extLst>
          </p:cNvPr>
          <p:cNvSpPr txBox="1">
            <a:spLocks/>
          </p:cNvSpPr>
          <p:nvPr/>
        </p:nvSpPr>
        <p:spPr>
          <a:xfrm>
            <a:off x="6118203" y="974066"/>
            <a:ext cx="4541666" cy="2435765"/>
          </a:xfrm>
          <a:prstGeom prst="rect">
            <a:avLst/>
          </a:prstGeom>
          <a:solidFill>
            <a:schemeClr val="accent6">
              <a:lumMod val="20000"/>
              <a:lumOff val="80000"/>
            </a:schemeClr>
          </a:solidFill>
          <a:ln>
            <a:solidFill>
              <a:schemeClr val="tx1"/>
            </a:solidFill>
          </a:ln>
        </p:spPr>
        <p:txBody>
          <a:bodyPr vert="horz" lIns="72573" tIns="36286" rIns="72573" bIns="36286" rtlCol="0">
            <a:noAutofit/>
          </a:bodyPr>
          <a:lstStyle>
            <a:defPPr>
              <a:defRPr lang="en-US"/>
            </a:defPPr>
            <a:lvl1pPr indent="0">
              <a:lnSpc>
                <a:spcPct val="150000"/>
              </a:lnSpc>
              <a:spcBef>
                <a:spcPts val="0"/>
              </a:spcBef>
              <a:buFont typeface="Arial" panose="020B0604020202020204" pitchFamily="34" charset="0"/>
              <a:buNone/>
              <a:defRPr sz="1200" b="1"/>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GB" sz="952" dirty="0"/>
              <a:t>Recommended research: </a:t>
            </a:r>
          </a:p>
          <a:p>
            <a:pPr lvl="0"/>
            <a:r>
              <a:rPr lang="en-GB" sz="952" b="0" dirty="0">
                <a:hlinkClick r:id="rId8"/>
              </a:rPr>
              <a:t>2. Prevalence and trajectory of psychopathology among child and adolescent survivors of disasters: A systematic review of epidemiological studies across 1987-2011 </a:t>
            </a:r>
            <a:r>
              <a:rPr lang="en-GB" sz="952" b="0" dirty="0"/>
              <a:t>(Wang et al, 2013) </a:t>
            </a:r>
          </a:p>
          <a:p>
            <a:r>
              <a:rPr lang="en-GB" sz="952" dirty="0"/>
              <a:t>Why have we recommended this research? </a:t>
            </a:r>
          </a:p>
          <a:p>
            <a:pPr marL="136077" indent="-136077">
              <a:spcBef>
                <a:spcPts val="238"/>
              </a:spcBef>
              <a:buFont typeface="Arial" panose="020B0604020202020204" pitchFamily="34" charset="0"/>
              <a:buChar char="•"/>
            </a:pPr>
            <a:r>
              <a:rPr lang="en-GB" sz="952" b="0" dirty="0"/>
              <a:t>Systematic review  of 31 studies </a:t>
            </a:r>
          </a:p>
          <a:p>
            <a:pPr>
              <a:spcBef>
                <a:spcPts val="238"/>
              </a:spcBef>
            </a:pPr>
            <a:r>
              <a:rPr lang="en-GB" sz="952" dirty="0"/>
              <a:t>What were the limitations of this research? </a:t>
            </a:r>
          </a:p>
          <a:p>
            <a:pPr marL="136077" indent="-136077">
              <a:buFont typeface="Arial" panose="020B0604020202020204" pitchFamily="34" charset="0"/>
              <a:buChar char="•"/>
            </a:pPr>
            <a:r>
              <a:rPr lang="en-GB" sz="952" b="0" dirty="0"/>
              <a:t>Studies are based on non-violent trauma  and/or a range of man-made and natural disasters  - approximate but not directly equivalent to  Covid-19 or pandemics</a:t>
            </a:r>
          </a:p>
          <a:p>
            <a:pPr marL="136077" indent="-136077">
              <a:buFont typeface="Arial" panose="020B0604020202020204" pitchFamily="34" charset="0"/>
              <a:buChar char="•"/>
            </a:pPr>
            <a:r>
              <a:rPr lang="en-GB" sz="952" b="0" dirty="0"/>
              <a:t>Confidence rating in the research (in the context of </a:t>
            </a:r>
            <a:r>
              <a:rPr lang="en-GB" sz="952" b="0" dirty="0" err="1"/>
              <a:t>Covid</a:t>
            </a:r>
            <a:r>
              <a:rPr lang="en-GB" sz="952" b="0" dirty="0"/>
              <a:t> research):  </a:t>
            </a:r>
            <a:r>
              <a:rPr lang="en-GB" sz="952" b="0" dirty="0">
                <a:solidFill>
                  <a:srgbClr val="00B050"/>
                </a:solidFill>
              </a:rPr>
              <a:t>GREEN</a:t>
            </a:r>
          </a:p>
          <a:p>
            <a:endParaRPr lang="en-GB" sz="952" dirty="0"/>
          </a:p>
        </p:txBody>
      </p:sp>
      <p:sp>
        <p:nvSpPr>
          <p:cNvPr id="11" name="Title 3">
            <a:extLst>
              <a:ext uri="{FF2B5EF4-FFF2-40B4-BE49-F238E27FC236}">
                <a16:creationId xmlns:a16="http://schemas.microsoft.com/office/drawing/2014/main" id="{7EAA479A-00F0-F546-815D-CB8CA78C2CC3}"/>
              </a:ext>
            </a:extLst>
          </p:cNvPr>
          <p:cNvSpPr txBox="1">
            <a:spLocks/>
          </p:cNvSpPr>
          <p:nvPr/>
        </p:nvSpPr>
        <p:spPr>
          <a:xfrm>
            <a:off x="266688" y="192881"/>
            <a:ext cx="11123207" cy="48623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400" b="1" dirty="0">
                <a:latin typeface="+mn-lt"/>
              </a:rPr>
              <a:t>Studies underpinning our model: children and young people general population</a:t>
            </a:r>
          </a:p>
        </p:txBody>
      </p:sp>
    </p:spTree>
    <p:extLst>
      <p:ext uri="{BB962C8B-B14F-4D97-AF65-F5344CB8AC3E}">
        <p14:creationId xmlns:p14="http://schemas.microsoft.com/office/powerpoint/2010/main" val="619381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7EAA479A-00F0-F546-815D-CB8CA78C2CC3}"/>
              </a:ext>
            </a:extLst>
          </p:cNvPr>
          <p:cNvSpPr txBox="1">
            <a:spLocks/>
          </p:cNvSpPr>
          <p:nvPr/>
        </p:nvSpPr>
        <p:spPr>
          <a:xfrm>
            <a:off x="266688" y="192881"/>
            <a:ext cx="11123207" cy="48623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400" b="1" dirty="0">
                <a:latin typeface="+mn-lt"/>
              </a:rPr>
              <a:t>Other areas covered</a:t>
            </a:r>
          </a:p>
        </p:txBody>
      </p:sp>
      <p:graphicFrame>
        <p:nvGraphicFramePr>
          <p:cNvPr id="8" name="Table 7"/>
          <p:cNvGraphicFramePr>
            <a:graphicFrameLocks noGrp="1"/>
          </p:cNvGraphicFramePr>
          <p:nvPr>
            <p:extLst>
              <p:ext uri="{D42A27DB-BD31-4B8C-83A1-F6EECF244321}">
                <p14:modId xmlns:p14="http://schemas.microsoft.com/office/powerpoint/2010/main" val="2784519336"/>
              </p:ext>
            </p:extLst>
          </p:nvPr>
        </p:nvGraphicFramePr>
        <p:xfrm>
          <a:off x="1931416" y="1396322"/>
          <a:ext cx="8128000" cy="315341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en-GB" dirty="0"/>
                        <a:t>Adults</a:t>
                      </a:r>
                    </a:p>
                  </a:txBody>
                  <a:tcPr/>
                </a:tc>
                <a:tc>
                  <a:txBody>
                    <a:bodyPr/>
                    <a:lstStyle/>
                    <a:p>
                      <a:r>
                        <a:rPr lang="en-GB" dirty="0"/>
                        <a:t>Children and Young People</a:t>
                      </a:r>
                    </a:p>
                  </a:txBody>
                  <a:tcPr/>
                </a:tc>
                <a:extLst>
                  <a:ext uri="{0D108BD9-81ED-4DB2-BD59-A6C34878D82A}">
                    <a16:rowId xmlns:a16="http://schemas.microsoft.com/office/drawing/2014/main" val="10000"/>
                  </a:ext>
                </a:extLst>
              </a:tr>
              <a:tr h="370840">
                <a:tc>
                  <a:txBody>
                    <a:bodyPr/>
                    <a:lstStyle/>
                    <a:p>
                      <a:pPr marL="0" algn="l" defTabSz="914400" rtl="0" eaLnBrk="1" fontAlgn="ctr" latinLnBrk="0" hangingPunct="1">
                        <a:lnSpc>
                          <a:spcPct val="107000"/>
                        </a:lnSpc>
                        <a:spcAft>
                          <a:spcPts val="600"/>
                        </a:spcAft>
                      </a:pPr>
                      <a:r>
                        <a:rPr lang="en-US" sz="1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General population without pre-existing mental health conditions</a:t>
                      </a:r>
                    </a:p>
                  </a:txBody>
                  <a:tcPr marL="7620" marR="7620" marT="7620" marB="0" anchor="ctr"/>
                </a:tc>
                <a:tc>
                  <a:txBody>
                    <a:bodyPr/>
                    <a:lstStyle/>
                    <a:p>
                      <a:pPr marL="0" algn="l" defTabSz="914400" rtl="0" eaLnBrk="1" fontAlgn="ctr" latinLnBrk="0" hangingPunct="1">
                        <a:lnSpc>
                          <a:spcPct val="107000"/>
                        </a:lnSpc>
                        <a:spcAft>
                          <a:spcPts val="600"/>
                        </a:spcAft>
                      </a:pPr>
                      <a:r>
                        <a:rPr lang="en-US" sz="1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General population </a:t>
                      </a:r>
                    </a:p>
                  </a:txBody>
                  <a:tcPr marL="7620" marR="7620" marT="7620" marB="0" anchor="ctr"/>
                </a:tc>
                <a:extLst>
                  <a:ext uri="{0D108BD9-81ED-4DB2-BD59-A6C34878D82A}">
                    <a16:rowId xmlns:a16="http://schemas.microsoft.com/office/drawing/2014/main" val="10001"/>
                  </a:ext>
                </a:extLst>
              </a:tr>
              <a:tr h="370840">
                <a:tc>
                  <a:txBody>
                    <a:bodyPr/>
                    <a:lstStyle/>
                    <a:p>
                      <a:pPr marL="0" algn="l" defTabSz="914400" rtl="0" eaLnBrk="1" fontAlgn="ctr" latinLnBrk="0" hangingPunct="1">
                        <a:lnSpc>
                          <a:spcPct val="107000"/>
                        </a:lnSpc>
                        <a:spcAft>
                          <a:spcPts val="600"/>
                        </a:spcAft>
                      </a:pPr>
                      <a:r>
                        <a:rPr lang="en-US" sz="1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Adults with pre-existing mental health conditions</a:t>
                      </a:r>
                    </a:p>
                  </a:txBody>
                  <a:tcPr marL="7620" marR="7620" marT="7620" marB="0" anchor="ctr"/>
                </a:tc>
                <a:tc>
                  <a:txBody>
                    <a:bodyPr/>
                    <a:lstStyle/>
                    <a:p>
                      <a:pPr marL="0" algn="l" defTabSz="914400" rtl="0" eaLnBrk="1" fontAlgn="ctr" latinLnBrk="0" hangingPunct="1">
                        <a:lnSpc>
                          <a:spcPct val="107000"/>
                        </a:lnSpc>
                        <a:spcAft>
                          <a:spcPts val="600"/>
                        </a:spcAft>
                      </a:pPr>
                      <a:r>
                        <a:rPr lang="en-US" sz="1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CYP experiencing</a:t>
                      </a:r>
                      <a:r>
                        <a:rPr lang="en-US" sz="1400" kern="1200" baseline="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 </a:t>
                      </a:r>
                      <a:r>
                        <a:rPr lang="en-US" sz="1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quarantine and social isolation</a:t>
                      </a:r>
                    </a:p>
                  </a:txBody>
                  <a:tcPr marL="7620" marR="7620" marT="7620" marB="0" anchor="ctr"/>
                </a:tc>
                <a:extLst>
                  <a:ext uri="{0D108BD9-81ED-4DB2-BD59-A6C34878D82A}">
                    <a16:rowId xmlns:a16="http://schemas.microsoft.com/office/drawing/2014/main" val="10002"/>
                  </a:ext>
                </a:extLst>
              </a:tr>
              <a:tr h="370840">
                <a:tc>
                  <a:txBody>
                    <a:bodyPr/>
                    <a:lstStyle/>
                    <a:p>
                      <a:pPr marL="0" algn="l" defTabSz="914400" rtl="0" eaLnBrk="1" fontAlgn="ctr" latinLnBrk="0" hangingPunct="1">
                        <a:lnSpc>
                          <a:spcPct val="107000"/>
                        </a:lnSpc>
                        <a:spcAft>
                          <a:spcPts val="600"/>
                        </a:spcAft>
                      </a:pPr>
                      <a:r>
                        <a:rPr lang="en-GB" sz="1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Healthcare workers</a:t>
                      </a:r>
                    </a:p>
                  </a:txBody>
                  <a:tcPr marL="7620" marR="7620" marT="7620" marB="0" anchor="ctr"/>
                </a:tc>
                <a:tc>
                  <a:txBody>
                    <a:bodyPr/>
                    <a:lstStyle/>
                    <a:p>
                      <a:pPr marL="0" algn="l" defTabSz="914400" rtl="0" eaLnBrk="1" fontAlgn="ctr" latinLnBrk="0" hangingPunct="1">
                        <a:lnSpc>
                          <a:spcPct val="107000"/>
                        </a:lnSpc>
                        <a:spcAft>
                          <a:spcPts val="600"/>
                        </a:spcAft>
                      </a:pPr>
                      <a:r>
                        <a:rPr lang="en-GB" sz="1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Bereaved children</a:t>
                      </a:r>
                    </a:p>
                  </a:txBody>
                  <a:tcPr marL="7620" marR="7620" marT="7620" marB="0" anchor="ctr"/>
                </a:tc>
                <a:extLst>
                  <a:ext uri="{0D108BD9-81ED-4DB2-BD59-A6C34878D82A}">
                    <a16:rowId xmlns:a16="http://schemas.microsoft.com/office/drawing/2014/main" val="10003"/>
                  </a:ext>
                </a:extLst>
              </a:tr>
              <a:tr h="370840">
                <a:tc>
                  <a:txBody>
                    <a:bodyPr/>
                    <a:lstStyle/>
                    <a:p>
                      <a:pPr marL="0" algn="l" defTabSz="914400" rtl="0" eaLnBrk="1" fontAlgn="ctr" latinLnBrk="0" hangingPunct="1">
                        <a:lnSpc>
                          <a:spcPct val="107000"/>
                        </a:lnSpc>
                        <a:spcAft>
                          <a:spcPts val="600"/>
                        </a:spcAft>
                      </a:pPr>
                      <a:r>
                        <a:rPr lang="en-US" sz="1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Adults recovering from severe Covid-19</a:t>
                      </a:r>
                    </a:p>
                  </a:txBody>
                  <a:tcPr marL="7620" marR="7620" marT="7620" marB="0" anchor="ctr"/>
                </a:tc>
                <a:tc>
                  <a:txBody>
                    <a:bodyPr/>
                    <a:lstStyle/>
                    <a:p>
                      <a:pPr marL="0" algn="l" defTabSz="914400" rtl="0" eaLnBrk="1" fontAlgn="ctr" latinLnBrk="0" hangingPunct="1">
                        <a:lnSpc>
                          <a:spcPct val="107000"/>
                        </a:lnSpc>
                        <a:spcAft>
                          <a:spcPts val="600"/>
                        </a:spcAft>
                      </a:pPr>
                      <a:r>
                        <a:rPr lang="en-US" sz="1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CYP who are recovering from severe Covid-19 </a:t>
                      </a:r>
                    </a:p>
                  </a:txBody>
                  <a:tcPr marL="7620" marR="7620" marT="7620" marB="0" anchor="ctr"/>
                </a:tc>
                <a:extLst>
                  <a:ext uri="{0D108BD9-81ED-4DB2-BD59-A6C34878D82A}">
                    <a16:rowId xmlns:a16="http://schemas.microsoft.com/office/drawing/2014/main" val="10004"/>
                  </a:ext>
                </a:extLst>
              </a:tr>
              <a:tr h="370840">
                <a:tc>
                  <a:txBody>
                    <a:bodyPr/>
                    <a:lstStyle/>
                    <a:p>
                      <a:pPr marL="0" algn="l" defTabSz="914400" rtl="0" eaLnBrk="1" fontAlgn="ctr" latinLnBrk="0" hangingPunct="1">
                        <a:lnSpc>
                          <a:spcPct val="107000"/>
                        </a:lnSpc>
                        <a:spcAft>
                          <a:spcPts val="600"/>
                        </a:spcAft>
                      </a:pPr>
                      <a:r>
                        <a:rPr lang="en-US" sz="1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Adult family members of those recovering from severe Covid-19</a:t>
                      </a:r>
                    </a:p>
                  </a:txBody>
                  <a:tcPr marL="7620" marR="7620" marT="7620" marB="0" anchor="ctr"/>
                </a:tc>
                <a:tc>
                  <a:txBody>
                    <a:bodyPr/>
                    <a:lstStyle/>
                    <a:p>
                      <a:pPr marL="0" algn="l" defTabSz="914400" rtl="0" eaLnBrk="1" fontAlgn="ctr" latinLnBrk="0" hangingPunct="1">
                        <a:lnSpc>
                          <a:spcPct val="107000"/>
                        </a:lnSpc>
                        <a:spcAft>
                          <a:spcPts val="600"/>
                        </a:spcAft>
                      </a:pPr>
                      <a:r>
                        <a:rPr lang="en-GB" sz="1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CYP experiencing interpersonal trauma</a:t>
                      </a:r>
                    </a:p>
                  </a:txBody>
                  <a:tcPr marL="7620" marR="7620" marT="7620" marB="0" anchor="ctr"/>
                </a:tc>
                <a:extLst>
                  <a:ext uri="{0D108BD9-81ED-4DB2-BD59-A6C34878D82A}">
                    <a16:rowId xmlns:a16="http://schemas.microsoft.com/office/drawing/2014/main" val="10005"/>
                  </a:ext>
                </a:extLst>
              </a:tr>
              <a:tr h="370840">
                <a:tc>
                  <a:txBody>
                    <a:bodyPr/>
                    <a:lstStyle/>
                    <a:p>
                      <a:pPr marL="0" algn="l" defTabSz="914400" rtl="0" eaLnBrk="1" fontAlgn="ctr" latinLnBrk="0" hangingPunct="1">
                        <a:lnSpc>
                          <a:spcPct val="107000"/>
                        </a:lnSpc>
                        <a:spcAft>
                          <a:spcPts val="600"/>
                        </a:spcAft>
                      </a:pPr>
                      <a:r>
                        <a:rPr lang="en-GB" sz="1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Bereaved people</a:t>
                      </a:r>
                    </a:p>
                  </a:txBody>
                  <a:tcPr marL="7620" marR="7620" marT="7620" marB="0" anchor="ctr"/>
                </a:tc>
                <a:tc>
                  <a:txBody>
                    <a:bodyPr/>
                    <a:lstStyle/>
                    <a:p>
                      <a:endParaRPr lang="en-GB" dirty="0"/>
                    </a:p>
                  </a:txBody>
                  <a:tcPr anchor="ctr"/>
                </a:tc>
                <a:extLst>
                  <a:ext uri="{0D108BD9-81ED-4DB2-BD59-A6C34878D82A}">
                    <a16:rowId xmlns:a16="http://schemas.microsoft.com/office/drawing/2014/main" val="10006"/>
                  </a:ext>
                </a:extLst>
              </a:tr>
              <a:tr h="370840">
                <a:tc>
                  <a:txBody>
                    <a:bodyPr/>
                    <a:lstStyle/>
                    <a:p>
                      <a:pPr marL="0" algn="l" defTabSz="914400" rtl="0" eaLnBrk="1" fontAlgn="ctr" latinLnBrk="0" hangingPunct="1">
                        <a:lnSpc>
                          <a:spcPct val="107000"/>
                        </a:lnSpc>
                        <a:spcAft>
                          <a:spcPts val="600"/>
                        </a:spcAft>
                      </a:pPr>
                      <a:r>
                        <a:rPr lang="en-US" sz="1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People economically affected by Covid-19</a:t>
                      </a:r>
                    </a:p>
                  </a:txBody>
                  <a:tcPr marL="7620" marR="7620" marT="7620" marB="0" anchor="ctr"/>
                </a:tc>
                <a:tc>
                  <a:txBody>
                    <a:bodyPr/>
                    <a:lstStyle/>
                    <a:p>
                      <a:endParaRPr lang="en-GB" dirty="0"/>
                    </a:p>
                  </a:txBody>
                  <a:tcPr anchor="ct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4248160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7EAA479A-00F0-F546-815D-CB8CA78C2CC3}"/>
              </a:ext>
            </a:extLst>
          </p:cNvPr>
          <p:cNvSpPr>
            <a:spLocks noGrp="1"/>
          </p:cNvSpPr>
          <p:nvPr>
            <p:ph type="title" idx="4294967295"/>
          </p:nvPr>
        </p:nvSpPr>
        <p:spPr>
          <a:xfrm>
            <a:off x="266688" y="123370"/>
            <a:ext cx="8501579" cy="486231"/>
          </a:xfrm>
        </p:spPr>
        <p:txBody>
          <a:bodyPr>
            <a:noAutofit/>
          </a:bodyPr>
          <a:lstStyle/>
          <a:p>
            <a:r>
              <a:rPr lang="en-GB" sz="2400" b="1" dirty="0">
                <a:latin typeface="+mn-lt"/>
              </a:rPr>
              <a:t>Groups we could not include</a:t>
            </a:r>
          </a:p>
        </p:txBody>
      </p:sp>
      <p:sp>
        <p:nvSpPr>
          <p:cNvPr id="3" name="Text Placeholder 5">
            <a:extLst>
              <a:ext uri="{FF2B5EF4-FFF2-40B4-BE49-F238E27FC236}">
                <a16:creationId xmlns:a16="http://schemas.microsoft.com/office/drawing/2014/main" id="{9840045C-EB5C-AF4E-BDD9-FFB4F68C0A43}"/>
              </a:ext>
            </a:extLst>
          </p:cNvPr>
          <p:cNvSpPr txBox="1">
            <a:spLocks/>
          </p:cNvSpPr>
          <p:nvPr/>
        </p:nvSpPr>
        <p:spPr>
          <a:xfrm>
            <a:off x="266688" y="609601"/>
            <a:ext cx="11379880" cy="553516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Font typeface="Arial" panose="020B0604020202020204" pitchFamily="34" charset="0"/>
              <a:buNone/>
            </a:pPr>
            <a:r>
              <a:rPr lang="en-GB" sz="2400" dirty="0"/>
              <a:t>Our review of the literature found a lack of high quality research to determine the level of mental health need for the following groups</a:t>
            </a:r>
          </a:p>
        </p:txBody>
      </p:sp>
      <p:graphicFrame>
        <p:nvGraphicFramePr>
          <p:cNvPr id="5" name="Table 4"/>
          <p:cNvGraphicFramePr>
            <a:graphicFrameLocks noGrp="1"/>
          </p:cNvGraphicFramePr>
          <p:nvPr>
            <p:extLst>
              <p:ext uri="{D42A27DB-BD31-4B8C-83A1-F6EECF244321}">
                <p14:modId xmlns:p14="http://schemas.microsoft.com/office/powerpoint/2010/main" val="2690568035"/>
              </p:ext>
            </p:extLst>
          </p:nvPr>
        </p:nvGraphicFramePr>
        <p:xfrm>
          <a:off x="1721866" y="1834472"/>
          <a:ext cx="8128000" cy="37084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en-GB" dirty="0"/>
                        <a:t>Adults</a:t>
                      </a:r>
                    </a:p>
                  </a:txBody>
                  <a:tcPr>
                    <a:solidFill>
                      <a:schemeClr val="bg1"/>
                    </a:solidFill>
                  </a:tcPr>
                </a:tc>
                <a:tc>
                  <a:txBody>
                    <a:bodyPr/>
                    <a:lstStyle/>
                    <a:p>
                      <a:r>
                        <a:rPr lang="en-GB" dirty="0"/>
                        <a:t>Children and Young People</a:t>
                      </a:r>
                    </a:p>
                  </a:txBody>
                  <a:tcPr>
                    <a:solidFill>
                      <a:schemeClr val="bg1"/>
                    </a:solidFill>
                  </a:tcPr>
                </a:tc>
                <a:extLst>
                  <a:ext uri="{0D108BD9-81ED-4DB2-BD59-A6C34878D82A}">
                    <a16:rowId xmlns:a16="http://schemas.microsoft.com/office/drawing/2014/main" val="10000"/>
                  </a:ext>
                </a:extLst>
              </a:tr>
              <a:tr h="370840">
                <a:tc>
                  <a:txBody>
                    <a:bodyPr/>
                    <a:lstStyle/>
                    <a:p>
                      <a:pPr marL="0" algn="l" defTabSz="914400" rtl="0" eaLnBrk="1" fontAlgn="ctr" latinLnBrk="0" hangingPunct="1">
                        <a:lnSpc>
                          <a:spcPct val="107000"/>
                        </a:lnSpc>
                        <a:spcAft>
                          <a:spcPts val="600"/>
                        </a:spcAft>
                      </a:pPr>
                      <a:r>
                        <a:rPr lang="en-US" sz="1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BAME</a:t>
                      </a:r>
                    </a:p>
                  </a:txBody>
                  <a:tcPr marL="7620" marR="7620" marT="7620" marB="0" anchor="ctr"/>
                </a:tc>
                <a:tc>
                  <a:txBody>
                    <a:bodyPr/>
                    <a:lstStyle/>
                    <a:p>
                      <a:pPr marL="0" marR="0" indent="0" algn="l" defTabSz="914400" rtl="0" eaLnBrk="1" fontAlgn="ctr" latinLnBrk="0" hangingPunct="1">
                        <a:lnSpc>
                          <a:spcPct val="107000"/>
                        </a:lnSpc>
                        <a:spcBef>
                          <a:spcPts val="0"/>
                        </a:spcBef>
                        <a:spcAft>
                          <a:spcPts val="600"/>
                        </a:spcAft>
                        <a:buClrTx/>
                        <a:buSzTx/>
                        <a:buFontTx/>
                        <a:buNone/>
                        <a:tabLst/>
                        <a:defRPr/>
                      </a:pPr>
                      <a:r>
                        <a:rPr lang="en-GB" sz="1400" dirty="0"/>
                        <a:t>People with learning disabilities </a:t>
                      </a:r>
                    </a:p>
                  </a:txBody>
                  <a:tcPr marL="7620" marR="7620" marT="7620" marB="0" anchor="ctr"/>
                </a:tc>
                <a:extLst>
                  <a:ext uri="{0D108BD9-81ED-4DB2-BD59-A6C34878D82A}">
                    <a16:rowId xmlns:a16="http://schemas.microsoft.com/office/drawing/2014/main" val="10001"/>
                  </a:ext>
                </a:extLst>
              </a:tr>
              <a:tr h="370840">
                <a:tc>
                  <a:txBody>
                    <a:bodyPr/>
                    <a:lstStyle/>
                    <a:p>
                      <a:r>
                        <a:rPr lang="en-GB" sz="1400" dirty="0"/>
                        <a:t>LGBTQIA</a:t>
                      </a:r>
                    </a:p>
                  </a:txBody>
                  <a:tcPr marL="7620" marR="7620" marT="7620" marB="0" anchor="ctr"/>
                </a:tc>
                <a:tc>
                  <a:txBody>
                    <a:bodyPr/>
                    <a:lstStyle/>
                    <a:p>
                      <a:pPr marL="0" marR="0" indent="0" algn="l" defTabSz="914400" rtl="0" eaLnBrk="1" fontAlgn="ctr" latinLnBrk="0" hangingPunct="1">
                        <a:lnSpc>
                          <a:spcPct val="107000"/>
                        </a:lnSpc>
                        <a:spcBef>
                          <a:spcPts val="0"/>
                        </a:spcBef>
                        <a:spcAft>
                          <a:spcPts val="600"/>
                        </a:spcAft>
                        <a:buClrTx/>
                        <a:buSzTx/>
                        <a:buFontTx/>
                        <a:buNone/>
                        <a:tabLst/>
                        <a:defRPr/>
                      </a:pPr>
                      <a:r>
                        <a:rPr lang="en-GB" sz="1400" dirty="0"/>
                        <a:t>Young adults </a:t>
                      </a:r>
                    </a:p>
                  </a:txBody>
                  <a:tcPr marL="7620" marR="7620" marT="7620" marB="0" anchor="ctr"/>
                </a:tc>
                <a:extLst>
                  <a:ext uri="{0D108BD9-81ED-4DB2-BD59-A6C34878D82A}">
                    <a16:rowId xmlns:a16="http://schemas.microsoft.com/office/drawing/2014/main" val="10002"/>
                  </a:ext>
                </a:extLst>
              </a:tr>
              <a:tr h="370840">
                <a:tc>
                  <a:txBody>
                    <a:bodyPr/>
                    <a:lstStyle/>
                    <a:p>
                      <a:r>
                        <a:rPr lang="en-GB" sz="1400" dirty="0"/>
                        <a:t>Older people </a:t>
                      </a:r>
                    </a:p>
                  </a:txBody>
                  <a:tcPr marL="7620" marR="7620" marT="7620" marB="0" anchor="ctr"/>
                </a:tc>
                <a:tc>
                  <a:txBody>
                    <a:bodyPr/>
                    <a:lstStyle/>
                    <a:p>
                      <a:pPr marL="0" algn="l" defTabSz="914400" rtl="0" eaLnBrk="1" fontAlgn="ctr" latinLnBrk="0" hangingPunct="1">
                        <a:lnSpc>
                          <a:spcPct val="107000"/>
                        </a:lnSpc>
                        <a:spcAft>
                          <a:spcPts val="600"/>
                        </a:spcAft>
                      </a:pPr>
                      <a:r>
                        <a:rPr lang="en-GB" sz="1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Parents</a:t>
                      </a:r>
                    </a:p>
                  </a:txBody>
                  <a:tcPr marL="7620" marR="7620" marT="7620" marB="0" anchor="ctr"/>
                </a:tc>
                <a:extLst>
                  <a:ext uri="{0D108BD9-81ED-4DB2-BD59-A6C34878D82A}">
                    <a16:rowId xmlns:a16="http://schemas.microsoft.com/office/drawing/2014/main" val="10003"/>
                  </a:ext>
                </a:extLst>
              </a:tr>
              <a:tr h="370840">
                <a:tc>
                  <a:txBody>
                    <a:bodyPr/>
                    <a:lstStyle/>
                    <a:p>
                      <a:r>
                        <a:rPr lang="en-GB" sz="1400" dirty="0"/>
                        <a:t>People that are shielding</a:t>
                      </a:r>
                    </a:p>
                  </a:txBody>
                  <a:tcPr marL="7620" marR="7620" marT="7620" marB="0" anchor="ctr"/>
                </a:tc>
                <a:tc>
                  <a:txBody>
                    <a:bodyPr/>
                    <a:lstStyle/>
                    <a:p>
                      <a:pPr marL="0" marR="0" indent="0" algn="l" defTabSz="914400" rtl="0" eaLnBrk="1" fontAlgn="ctr" latinLnBrk="0" hangingPunct="1">
                        <a:lnSpc>
                          <a:spcPct val="107000"/>
                        </a:lnSpc>
                        <a:spcBef>
                          <a:spcPts val="0"/>
                        </a:spcBef>
                        <a:spcAft>
                          <a:spcPts val="600"/>
                        </a:spcAft>
                        <a:buClrTx/>
                        <a:buSzTx/>
                        <a:buFontTx/>
                        <a:buNone/>
                        <a:tabLst/>
                        <a:defRPr/>
                      </a:pPr>
                      <a:r>
                        <a:rPr lang="en-GB" sz="1400" dirty="0"/>
                        <a:t>Children and young people with interpersonal trauma</a:t>
                      </a:r>
                    </a:p>
                  </a:txBody>
                  <a:tcPr marL="7620" marR="7620" marT="7620" marB="0" anchor="ctr"/>
                </a:tc>
                <a:extLst>
                  <a:ext uri="{0D108BD9-81ED-4DB2-BD59-A6C34878D82A}">
                    <a16:rowId xmlns:a16="http://schemas.microsoft.com/office/drawing/2014/main" val="10004"/>
                  </a:ext>
                </a:extLst>
              </a:tr>
              <a:tr h="370840">
                <a:tc>
                  <a:txBody>
                    <a:bodyPr/>
                    <a:lstStyle/>
                    <a:p>
                      <a:pPr marL="0" marR="0" indent="0" algn="l" defTabSz="914400" rtl="0" eaLnBrk="1" fontAlgn="ctr" latinLnBrk="0" hangingPunct="1">
                        <a:lnSpc>
                          <a:spcPct val="107000"/>
                        </a:lnSpc>
                        <a:spcBef>
                          <a:spcPts val="0"/>
                        </a:spcBef>
                        <a:spcAft>
                          <a:spcPts val="600"/>
                        </a:spcAft>
                        <a:buClrTx/>
                        <a:buSzTx/>
                        <a:buFontTx/>
                        <a:buNone/>
                        <a:tabLst/>
                        <a:defRPr/>
                      </a:pPr>
                      <a:r>
                        <a:rPr lang="en-GB" sz="1400" dirty="0"/>
                        <a:t>People with severe mental health conditions (SMI) </a:t>
                      </a:r>
                    </a:p>
                  </a:txBody>
                  <a:tcPr marL="7620" marR="7620" marT="7620" marB="0" anchor="ctr"/>
                </a:tc>
                <a:tc>
                  <a:txBody>
                    <a:bodyPr/>
                    <a:lstStyle/>
                    <a:p>
                      <a:pPr marL="0" marR="0" indent="0" algn="l" defTabSz="914400" rtl="0" eaLnBrk="1" fontAlgn="ctr" latinLnBrk="0" hangingPunct="1">
                        <a:lnSpc>
                          <a:spcPct val="107000"/>
                        </a:lnSpc>
                        <a:spcBef>
                          <a:spcPts val="0"/>
                        </a:spcBef>
                        <a:spcAft>
                          <a:spcPts val="600"/>
                        </a:spcAft>
                        <a:buClrTx/>
                        <a:buSzTx/>
                        <a:buFontTx/>
                        <a:buNone/>
                        <a:tabLst/>
                        <a:defRPr/>
                      </a:pPr>
                      <a:r>
                        <a:rPr lang="en-GB" sz="1400" kern="1200" dirty="0">
                          <a:solidFill>
                            <a:schemeClr val="dk1"/>
                          </a:solidFill>
                          <a:latin typeface="+mn-lt"/>
                          <a:ea typeface="+mn-ea"/>
                          <a:cs typeface="+mn-cs"/>
                        </a:rPr>
                        <a:t>Key workers  who are non health and care</a:t>
                      </a:r>
                    </a:p>
                  </a:txBody>
                  <a:tcPr marL="7620" marR="7620" marT="7620" marB="0" anchor="ctr"/>
                </a:tc>
                <a:extLst>
                  <a:ext uri="{0D108BD9-81ED-4DB2-BD59-A6C34878D82A}">
                    <a16:rowId xmlns:a16="http://schemas.microsoft.com/office/drawing/2014/main" val="10005"/>
                  </a:ext>
                </a:extLst>
              </a:tr>
              <a:tr h="370840">
                <a:tc>
                  <a:txBody>
                    <a:bodyPr/>
                    <a:lstStyle/>
                    <a:p>
                      <a:pPr marL="0" marR="0" indent="0" algn="l" defTabSz="914400" rtl="0" eaLnBrk="1" fontAlgn="ctr" latinLnBrk="0" hangingPunct="1">
                        <a:lnSpc>
                          <a:spcPct val="107000"/>
                        </a:lnSpc>
                        <a:spcBef>
                          <a:spcPts val="0"/>
                        </a:spcBef>
                        <a:spcAft>
                          <a:spcPts val="600"/>
                        </a:spcAft>
                        <a:buClrTx/>
                        <a:buSzTx/>
                        <a:buFontTx/>
                        <a:buNone/>
                        <a:tabLst/>
                        <a:defRPr/>
                      </a:pPr>
                      <a:r>
                        <a:rPr lang="en-GB" sz="1400" dirty="0"/>
                        <a:t>People with ASD and ADHD</a:t>
                      </a:r>
                    </a:p>
                  </a:txBody>
                  <a:tcPr marL="7620" marR="7620" marT="7620" marB="0" anchor="ctr"/>
                </a:tc>
                <a:tc>
                  <a:txBody>
                    <a:bodyPr/>
                    <a:lstStyle/>
                    <a:p>
                      <a:pPr marL="0" marR="0" indent="0" algn="l" defTabSz="914400" rtl="0" eaLnBrk="1" fontAlgn="ctr" latinLnBrk="0" hangingPunct="1">
                        <a:lnSpc>
                          <a:spcPct val="107000"/>
                        </a:lnSpc>
                        <a:spcBef>
                          <a:spcPts val="0"/>
                        </a:spcBef>
                        <a:spcAft>
                          <a:spcPts val="600"/>
                        </a:spcAft>
                        <a:buClrTx/>
                        <a:buSzTx/>
                        <a:buFontTx/>
                        <a:buNone/>
                        <a:tabLst/>
                        <a:defRPr/>
                      </a:pPr>
                      <a:r>
                        <a:rPr lang="en-GB" sz="1400" kern="1200" dirty="0">
                          <a:solidFill>
                            <a:schemeClr val="dk1"/>
                          </a:solidFill>
                          <a:latin typeface="+mn-lt"/>
                          <a:ea typeface="+mn-ea"/>
                          <a:cs typeface="+mn-cs"/>
                        </a:rPr>
                        <a:t>Substance misuse</a:t>
                      </a:r>
                    </a:p>
                  </a:txBody>
                  <a:tcPr marL="7620" marR="7620" marT="7620" marB="0" anchor="ctr"/>
                </a:tc>
                <a:extLst>
                  <a:ext uri="{0D108BD9-81ED-4DB2-BD59-A6C34878D82A}">
                    <a16:rowId xmlns:a16="http://schemas.microsoft.com/office/drawing/2014/main" val="10006"/>
                  </a:ext>
                </a:extLst>
              </a:tr>
              <a:tr h="370840">
                <a:tc>
                  <a:txBody>
                    <a:bodyPr/>
                    <a:lstStyle/>
                    <a:p>
                      <a:pPr marL="0" marR="0" indent="0" algn="l" defTabSz="914400" rtl="0" eaLnBrk="1" fontAlgn="ctr" latinLnBrk="0" hangingPunct="1">
                        <a:lnSpc>
                          <a:spcPct val="107000"/>
                        </a:lnSpc>
                        <a:spcBef>
                          <a:spcPts val="0"/>
                        </a:spcBef>
                        <a:spcAft>
                          <a:spcPts val="600"/>
                        </a:spcAft>
                        <a:buClrTx/>
                        <a:buSzTx/>
                        <a:buFontTx/>
                        <a:buNone/>
                        <a:tabLst/>
                        <a:defRPr/>
                      </a:pPr>
                      <a:r>
                        <a:rPr lang="en-GB" sz="1400" dirty="0"/>
                        <a:t>Care home workers</a:t>
                      </a:r>
                    </a:p>
                  </a:txBody>
                  <a:tcPr marL="7620" marR="7620" marT="7620" marB="0" anchor="ctr"/>
                </a:tc>
                <a:tc>
                  <a:txBody>
                    <a:bodyPr/>
                    <a:lstStyle/>
                    <a:p>
                      <a:pPr marL="0" marR="0" indent="0" algn="l" defTabSz="914400" rtl="0" eaLnBrk="1" fontAlgn="ctr" latinLnBrk="0" hangingPunct="1">
                        <a:lnSpc>
                          <a:spcPct val="107000"/>
                        </a:lnSpc>
                        <a:spcBef>
                          <a:spcPts val="0"/>
                        </a:spcBef>
                        <a:spcAft>
                          <a:spcPts val="600"/>
                        </a:spcAft>
                        <a:buClrTx/>
                        <a:buSzTx/>
                        <a:buFontTx/>
                        <a:buNone/>
                        <a:tabLst/>
                        <a:defRPr/>
                      </a:pPr>
                      <a:r>
                        <a:rPr lang="en-GB" sz="1400" kern="1200" dirty="0">
                          <a:solidFill>
                            <a:schemeClr val="dk1"/>
                          </a:solidFill>
                          <a:latin typeface="+mn-lt"/>
                          <a:ea typeface="+mn-ea"/>
                          <a:cs typeface="+mn-cs"/>
                        </a:rPr>
                        <a:t>Living alone</a:t>
                      </a:r>
                    </a:p>
                  </a:txBody>
                  <a:tcPr marL="7620" marR="7620" marT="7620" marB="0" anchor="ctr"/>
                </a:tc>
                <a:extLst>
                  <a:ext uri="{0D108BD9-81ED-4DB2-BD59-A6C34878D82A}">
                    <a16:rowId xmlns:a16="http://schemas.microsoft.com/office/drawing/2014/main" val="10007"/>
                  </a:ext>
                </a:extLst>
              </a:tr>
              <a:tr h="370840">
                <a:tc>
                  <a:txBody>
                    <a:bodyPr/>
                    <a:lstStyle/>
                    <a:p>
                      <a:pPr marL="0" marR="0" indent="0" algn="l" defTabSz="914400" rtl="0" eaLnBrk="1" fontAlgn="ctr" latinLnBrk="0" hangingPunct="1">
                        <a:lnSpc>
                          <a:spcPct val="107000"/>
                        </a:lnSpc>
                        <a:spcBef>
                          <a:spcPts val="0"/>
                        </a:spcBef>
                        <a:spcAft>
                          <a:spcPts val="600"/>
                        </a:spcAft>
                        <a:buClrTx/>
                        <a:buSzTx/>
                        <a:buFontTx/>
                        <a:buNone/>
                        <a:tabLst/>
                        <a:defRPr/>
                      </a:pPr>
                      <a:r>
                        <a:rPr lang="en-GB" sz="1400" dirty="0"/>
                        <a:t>People</a:t>
                      </a:r>
                      <a:r>
                        <a:rPr lang="en-GB" sz="1400" baseline="0" dirty="0"/>
                        <a:t> </a:t>
                      </a:r>
                      <a:r>
                        <a:rPr lang="en-GB" sz="1400" dirty="0"/>
                        <a:t>with pre-existing physical health conditions </a:t>
                      </a:r>
                    </a:p>
                  </a:txBody>
                  <a:tcPr marL="7620" marR="7620" marT="7620" marB="0" anchor="ctr"/>
                </a:tc>
                <a:tc>
                  <a:txBody>
                    <a:bodyPr/>
                    <a:lstStyle/>
                    <a:p>
                      <a:pPr marL="0" marR="0" indent="0" algn="l" defTabSz="914400" rtl="0" eaLnBrk="1" fontAlgn="ctr" latinLnBrk="0" hangingPunct="1">
                        <a:lnSpc>
                          <a:spcPct val="107000"/>
                        </a:lnSpc>
                        <a:spcBef>
                          <a:spcPts val="0"/>
                        </a:spcBef>
                        <a:spcAft>
                          <a:spcPts val="600"/>
                        </a:spcAft>
                        <a:buClrTx/>
                        <a:buSzTx/>
                        <a:buFontTx/>
                        <a:buNone/>
                        <a:tabLst/>
                        <a:defRPr/>
                      </a:pPr>
                      <a:r>
                        <a:rPr lang="en-GB" sz="1400" dirty="0"/>
                        <a:t>Families and people whose treatment paused</a:t>
                      </a:r>
                    </a:p>
                  </a:txBody>
                  <a:tcPr marL="7620" marR="7620" marT="7620" marB="0" anchor="ctr"/>
                </a:tc>
                <a:extLst>
                  <a:ext uri="{0D108BD9-81ED-4DB2-BD59-A6C34878D82A}">
                    <a16:rowId xmlns:a16="http://schemas.microsoft.com/office/drawing/2014/main" val="10008"/>
                  </a:ext>
                </a:extLst>
              </a:tr>
              <a:tr h="370840">
                <a:tc>
                  <a:txBody>
                    <a:bodyPr/>
                    <a:lstStyle/>
                    <a:p>
                      <a:pPr marL="0" marR="0" indent="0" algn="l" defTabSz="914400" rtl="0" eaLnBrk="1" fontAlgn="ctr" latinLnBrk="0" hangingPunct="1">
                        <a:lnSpc>
                          <a:spcPct val="107000"/>
                        </a:lnSpc>
                        <a:spcBef>
                          <a:spcPts val="0"/>
                        </a:spcBef>
                        <a:spcAft>
                          <a:spcPts val="600"/>
                        </a:spcAft>
                        <a:buClrTx/>
                        <a:buSzTx/>
                        <a:buFontTx/>
                        <a:buNone/>
                        <a:tabLst/>
                        <a:defRPr/>
                      </a:pPr>
                      <a:r>
                        <a:rPr lang="en-GB" sz="1400" dirty="0"/>
                        <a:t>CYP with pre-existing mental health problems</a:t>
                      </a:r>
                    </a:p>
                  </a:txBody>
                  <a:tcPr marL="7620" marR="7620" marT="7620" marB="0" anchor="ctr"/>
                </a:tc>
                <a:tc>
                  <a:txBody>
                    <a:bodyPr/>
                    <a:lstStyle/>
                    <a:p>
                      <a:pPr marL="0" marR="0" indent="0" algn="l" defTabSz="914400" rtl="0" eaLnBrk="1" fontAlgn="ctr" latinLnBrk="0" hangingPunct="1">
                        <a:lnSpc>
                          <a:spcPct val="107000"/>
                        </a:lnSpc>
                        <a:spcBef>
                          <a:spcPts val="0"/>
                        </a:spcBef>
                        <a:spcAft>
                          <a:spcPts val="600"/>
                        </a:spcAft>
                        <a:buClrTx/>
                        <a:buSzTx/>
                        <a:buFontTx/>
                        <a:buNone/>
                        <a:tabLst/>
                        <a:defRPr/>
                      </a:pPr>
                      <a:r>
                        <a:rPr lang="en-GB" sz="1400" dirty="0"/>
                        <a:t>People suffering domestic abuse</a:t>
                      </a:r>
                    </a:p>
                  </a:txBody>
                  <a:tcPr marL="7620" marR="7620" marT="7620" marB="0" anchor="ct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710093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7EAA479A-00F0-F546-815D-CB8CA78C2CC3}"/>
              </a:ext>
            </a:extLst>
          </p:cNvPr>
          <p:cNvSpPr>
            <a:spLocks noGrp="1"/>
          </p:cNvSpPr>
          <p:nvPr>
            <p:ph type="title" idx="4294967295"/>
          </p:nvPr>
        </p:nvSpPr>
        <p:spPr>
          <a:xfrm>
            <a:off x="298772" y="508380"/>
            <a:ext cx="8501579" cy="486231"/>
          </a:xfrm>
        </p:spPr>
        <p:txBody>
          <a:bodyPr>
            <a:noAutofit/>
          </a:bodyPr>
          <a:lstStyle/>
          <a:p>
            <a:r>
              <a:rPr lang="en-GB" sz="2400" b="1" dirty="0">
                <a:latin typeface="+mn-lt"/>
              </a:rPr>
              <a:t>The model</a:t>
            </a:r>
          </a:p>
        </p:txBody>
      </p:sp>
    </p:spTree>
    <p:extLst>
      <p:ext uri="{BB962C8B-B14F-4D97-AF65-F5344CB8AC3E}">
        <p14:creationId xmlns:p14="http://schemas.microsoft.com/office/powerpoint/2010/main" val="26256747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7EAA479A-00F0-F546-815D-CB8CA78C2CC3}"/>
              </a:ext>
            </a:extLst>
          </p:cNvPr>
          <p:cNvSpPr>
            <a:spLocks noGrp="1"/>
          </p:cNvSpPr>
          <p:nvPr>
            <p:ph type="title" idx="4294967295"/>
          </p:nvPr>
        </p:nvSpPr>
        <p:spPr>
          <a:xfrm>
            <a:off x="298772" y="319855"/>
            <a:ext cx="8501579" cy="486231"/>
          </a:xfrm>
        </p:spPr>
        <p:txBody>
          <a:bodyPr>
            <a:noAutofit/>
          </a:bodyPr>
          <a:lstStyle/>
          <a:p>
            <a:r>
              <a:rPr lang="en-GB" sz="2400" b="1" dirty="0">
                <a:latin typeface="+mn-lt"/>
              </a:rPr>
              <a:t>Comorbidity</a:t>
            </a:r>
          </a:p>
        </p:txBody>
      </p:sp>
      <p:sp>
        <p:nvSpPr>
          <p:cNvPr id="3" name="TextBox 2"/>
          <p:cNvSpPr txBox="1"/>
          <p:nvPr/>
        </p:nvSpPr>
        <p:spPr>
          <a:xfrm>
            <a:off x="298773" y="956211"/>
            <a:ext cx="11410628" cy="4154984"/>
          </a:xfrm>
          <a:prstGeom prst="rect">
            <a:avLst/>
          </a:prstGeom>
          <a:noFill/>
        </p:spPr>
        <p:txBody>
          <a:bodyPr wrap="square" rtlCol="0">
            <a:spAutoFit/>
          </a:bodyPr>
          <a:lstStyle/>
          <a:p>
            <a:r>
              <a:rPr lang="en-GB" sz="2400" dirty="0"/>
              <a:t>We haven't discounted for comorbidity because;</a:t>
            </a:r>
          </a:p>
          <a:p>
            <a:pPr marL="342900" indent="-342900">
              <a:buFont typeface="Arial" panose="020B0604020202020204" pitchFamily="34" charset="0"/>
              <a:buChar char="•"/>
            </a:pPr>
            <a:r>
              <a:rPr lang="en-GB" sz="2400" dirty="0"/>
              <a:t>The literature on comorbidity isn't robust and none/few of the studies have looked at comorbidity </a:t>
            </a:r>
          </a:p>
          <a:p>
            <a:pPr marL="342900" indent="-342900">
              <a:buFont typeface="Arial" panose="020B0604020202020204" pitchFamily="34" charset="0"/>
              <a:buChar char="•"/>
            </a:pPr>
            <a:r>
              <a:rPr lang="en-GB" sz="2400" dirty="0"/>
              <a:t>We can't reliably assume that comorbidity rates will be the same in </a:t>
            </a:r>
            <a:r>
              <a:rPr lang="en-GB" sz="2400" dirty="0" err="1"/>
              <a:t>Covid</a:t>
            </a:r>
            <a:r>
              <a:rPr lang="en-GB" sz="2400" dirty="0"/>
              <a:t> times as pre-</a:t>
            </a:r>
            <a:r>
              <a:rPr lang="en-GB" sz="2400" dirty="0" err="1"/>
              <a:t>Covid</a:t>
            </a:r>
            <a:r>
              <a:rPr lang="en-GB" sz="2400" dirty="0"/>
              <a:t> times</a:t>
            </a:r>
          </a:p>
          <a:p>
            <a:pPr marL="342900" indent="-342900">
              <a:buFont typeface="Arial" panose="020B0604020202020204" pitchFamily="34" charset="0"/>
              <a:buChar char="•"/>
            </a:pPr>
            <a:r>
              <a:rPr lang="en-GB" sz="2400" dirty="0"/>
              <a:t>There is no standard rule on where to discount comorbidity from (for example; if you have rates for people with depression who also have anxiety and vice-versa, do you take that figure off the depression row or the anxiety row, or both)</a:t>
            </a:r>
          </a:p>
          <a:p>
            <a:pPr marL="342900" indent="-342900">
              <a:buFont typeface="Arial" panose="020B0604020202020204" pitchFamily="34" charset="0"/>
              <a:buChar char="•"/>
            </a:pPr>
            <a:r>
              <a:rPr lang="en-GB" sz="2400" dirty="0"/>
              <a:t>Comorbid people may require input from two different parts of mental health service/pathways to treat different aspects of their comorbid presentation (for example someone may need a specific PTSD therapy and a specific anxiety therapy)</a:t>
            </a:r>
          </a:p>
        </p:txBody>
      </p:sp>
    </p:spTree>
    <p:extLst>
      <p:ext uri="{BB962C8B-B14F-4D97-AF65-F5344CB8AC3E}">
        <p14:creationId xmlns:p14="http://schemas.microsoft.com/office/powerpoint/2010/main" val="17768262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7EAA479A-00F0-F546-815D-CB8CA78C2CC3}"/>
              </a:ext>
            </a:extLst>
          </p:cNvPr>
          <p:cNvSpPr>
            <a:spLocks noGrp="1"/>
          </p:cNvSpPr>
          <p:nvPr>
            <p:ph type="title" idx="4294967295"/>
          </p:nvPr>
        </p:nvSpPr>
        <p:spPr>
          <a:xfrm>
            <a:off x="298772" y="319855"/>
            <a:ext cx="8501579" cy="486231"/>
          </a:xfrm>
        </p:spPr>
        <p:txBody>
          <a:bodyPr>
            <a:noAutofit/>
          </a:bodyPr>
          <a:lstStyle/>
          <a:p>
            <a:r>
              <a:rPr lang="en-GB" sz="2400" b="1" dirty="0">
                <a:latin typeface="+mn-lt"/>
              </a:rPr>
              <a:t>Further development</a:t>
            </a:r>
          </a:p>
        </p:txBody>
      </p:sp>
      <p:sp>
        <p:nvSpPr>
          <p:cNvPr id="3" name="TextBox 2"/>
          <p:cNvSpPr txBox="1"/>
          <p:nvPr/>
        </p:nvSpPr>
        <p:spPr>
          <a:xfrm>
            <a:off x="298772" y="956211"/>
            <a:ext cx="12041875" cy="4985980"/>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GB" sz="2400" dirty="0"/>
              <a:t>There is a need for more robust research focusing on the groups we have been unable to include </a:t>
            </a:r>
          </a:p>
          <a:p>
            <a:pPr marL="285750" indent="-285750">
              <a:spcAft>
                <a:spcPts val="600"/>
              </a:spcAft>
              <a:buFont typeface="Arial" panose="020B0604020202020204" pitchFamily="34" charset="0"/>
              <a:buChar char="•"/>
            </a:pPr>
            <a:r>
              <a:rPr lang="en-GB" sz="2400" dirty="0"/>
              <a:t>Continue to monitor for higher quality studies to underpin the model</a:t>
            </a:r>
          </a:p>
          <a:p>
            <a:pPr marL="285750" indent="-285750">
              <a:buFont typeface="Arial" panose="020B0604020202020204" pitchFamily="34" charset="0"/>
              <a:buChar char="•"/>
            </a:pPr>
            <a:r>
              <a:rPr lang="en-GB" sz="2400" dirty="0"/>
              <a:t>Further consideration is needed regarding presenting demand</a:t>
            </a:r>
          </a:p>
          <a:p>
            <a:pPr marL="800100" lvl="1" indent="-342900">
              <a:buFont typeface="Courier New" panose="02070309020205020404" pitchFamily="49" charset="0"/>
              <a:buChar char="o"/>
            </a:pPr>
            <a:r>
              <a:rPr lang="en-GB" sz="2400" dirty="0"/>
              <a:t>When</a:t>
            </a:r>
          </a:p>
          <a:p>
            <a:pPr marL="800100" lvl="1" indent="-342900">
              <a:buFont typeface="Courier New" panose="02070309020205020404" pitchFamily="49" charset="0"/>
              <a:buChar char="o"/>
            </a:pPr>
            <a:r>
              <a:rPr lang="en-GB" sz="2400" dirty="0"/>
              <a:t>Where</a:t>
            </a:r>
          </a:p>
          <a:p>
            <a:pPr marL="800100" lvl="1" indent="-342900">
              <a:buFont typeface="Courier New" panose="02070309020205020404" pitchFamily="49" charset="0"/>
              <a:buChar char="o"/>
            </a:pPr>
            <a:r>
              <a:rPr lang="en-GB" sz="2400" dirty="0"/>
              <a:t>Nature and degree of mental health condition</a:t>
            </a:r>
          </a:p>
          <a:p>
            <a:pPr marL="273050" indent="-273050">
              <a:spcBef>
                <a:spcPts val="600"/>
              </a:spcBef>
              <a:spcAft>
                <a:spcPts val="600"/>
              </a:spcAft>
              <a:buFont typeface="Arial" panose="020B0604020202020204" pitchFamily="34" charset="0"/>
              <a:buChar char="•"/>
            </a:pPr>
            <a:r>
              <a:rPr lang="en-GB" sz="2400" dirty="0"/>
              <a:t>Future research needs to ‘discount’ for co-morbidity</a:t>
            </a:r>
          </a:p>
          <a:p>
            <a:pPr marL="273050" indent="-273050">
              <a:spcBef>
                <a:spcPts val="600"/>
              </a:spcBef>
              <a:spcAft>
                <a:spcPts val="600"/>
              </a:spcAft>
              <a:buFont typeface="Arial" panose="020B0604020202020204" pitchFamily="34" charset="0"/>
              <a:buChar char="•"/>
            </a:pPr>
            <a:r>
              <a:rPr lang="en-GB" sz="2400" dirty="0"/>
              <a:t>Future work should include mitigation of demand through capacity planning</a:t>
            </a:r>
          </a:p>
          <a:p>
            <a:pPr marL="285750" indent="-285750">
              <a:buFont typeface="Arial" panose="020B0604020202020204" pitchFamily="34" charset="0"/>
              <a:buChar char="•"/>
            </a:pPr>
            <a:r>
              <a:rPr lang="en-GB" sz="2400" dirty="0"/>
              <a:t>Forecasts of future demand should be employed to underpin planning conversations between commissioners and service providers, particularly around the mental health aspirations of the NHS Long Term Plan </a:t>
            </a:r>
          </a:p>
        </p:txBody>
      </p:sp>
    </p:spTree>
    <p:extLst>
      <p:ext uri="{BB962C8B-B14F-4D97-AF65-F5344CB8AC3E}">
        <p14:creationId xmlns:p14="http://schemas.microsoft.com/office/powerpoint/2010/main" val="478917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EAA479A-00F0-F546-815D-CB8CA78C2CC3}"/>
              </a:ext>
            </a:extLst>
          </p:cNvPr>
          <p:cNvSpPr>
            <a:spLocks noGrp="1"/>
          </p:cNvSpPr>
          <p:nvPr>
            <p:ph type="title" idx="4294967295"/>
          </p:nvPr>
        </p:nvSpPr>
        <p:spPr>
          <a:xfrm>
            <a:off x="326067" y="292344"/>
            <a:ext cx="8501579" cy="486231"/>
          </a:xfrm>
        </p:spPr>
        <p:txBody>
          <a:bodyPr>
            <a:noAutofit/>
          </a:bodyPr>
          <a:lstStyle/>
          <a:p>
            <a:r>
              <a:rPr lang="en-GB" sz="2400" b="1" dirty="0">
                <a:latin typeface="+mn-lt"/>
              </a:rPr>
              <a:t>Next steps</a:t>
            </a:r>
          </a:p>
        </p:txBody>
      </p:sp>
      <p:sp>
        <p:nvSpPr>
          <p:cNvPr id="5" name="TextBox 4"/>
          <p:cNvSpPr txBox="1"/>
          <p:nvPr/>
        </p:nvSpPr>
        <p:spPr>
          <a:xfrm>
            <a:off x="450376" y="792875"/>
            <a:ext cx="11095630" cy="2985433"/>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GB" sz="2400" dirty="0"/>
              <a:t>The model and associated research and guidance to be shared on </a:t>
            </a:r>
            <a:r>
              <a:rPr lang="en-GB" sz="2400" dirty="0" err="1"/>
              <a:t>FutureNHS</a:t>
            </a:r>
            <a:r>
              <a:rPr lang="en-GB" sz="2400" dirty="0"/>
              <a:t> Collaboration Platform and Centre for Mental Health website</a:t>
            </a:r>
          </a:p>
          <a:p>
            <a:pPr marL="285750" indent="-285750">
              <a:spcAft>
                <a:spcPts val="600"/>
              </a:spcAft>
              <a:buFont typeface="Arial" panose="020B0604020202020204" pitchFamily="34" charset="0"/>
              <a:buChar char="•"/>
            </a:pPr>
            <a:r>
              <a:rPr lang="en-GB" sz="2400" dirty="0"/>
              <a:t>We are linked with national work being developed by NHSE/I</a:t>
            </a:r>
          </a:p>
          <a:p>
            <a:pPr marL="285750" indent="-285750">
              <a:spcAft>
                <a:spcPts val="600"/>
              </a:spcAft>
              <a:buFont typeface="Arial" panose="020B0604020202020204" pitchFamily="34" charset="0"/>
              <a:buChar char="•"/>
            </a:pPr>
            <a:r>
              <a:rPr lang="en-GB" sz="2400" dirty="0"/>
              <a:t>Centre for Mental Health to release national numbers using the research/model</a:t>
            </a:r>
          </a:p>
          <a:p>
            <a:pPr marL="285750" indent="-285750">
              <a:spcAft>
                <a:spcPts val="600"/>
              </a:spcAft>
              <a:buFont typeface="Arial" panose="020B0604020202020204" pitchFamily="34" charset="0"/>
              <a:buChar char="•"/>
            </a:pPr>
            <a:r>
              <a:rPr lang="en-GB" sz="2400" dirty="0"/>
              <a:t>We will periodically continue to monitor the evidence to update underpinning assumptions</a:t>
            </a:r>
          </a:p>
          <a:p>
            <a:pPr marL="285750" indent="-285750">
              <a:spcAft>
                <a:spcPts val="600"/>
              </a:spcAft>
              <a:buFont typeface="Arial" panose="020B0604020202020204" pitchFamily="34" charset="0"/>
              <a:buChar char="•"/>
            </a:pPr>
            <a:r>
              <a:rPr lang="en-GB" sz="2400" dirty="0"/>
              <a:t>We are looking to secure funding and/or support to progress this work</a:t>
            </a:r>
          </a:p>
        </p:txBody>
      </p:sp>
    </p:spTree>
    <p:extLst>
      <p:ext uri="{BB962C8B-B14F-4D97-AF65-F5344CB8AC3E}">
        <p14:creationId xmlns:p14="http://schemas.microsoft.com/office/powerpoint/2010/main" val="2078809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9961" y="2753483"/>
            <a:ext cx="10515600" cy="1325563"/>
          </a:xfrm>
        </p:spPr>
        <p:txBody>
          <a:bodyPr>
            <a:normAutofit/>
          </a:bodyPr>
          <a:lstStyle/>
          <a:p>
            <a:pPr algn="ctr"/>
            <a:r>
              <a:rPr lang="en-GB" sz="2400" b="1" dirty="0">
                <a:latin typeface="+mn-lt"/>
              </a:rPr>
              <a:t>Questions</a:t>
            </a:r>
          </a:p>
        </p:txBody>
      </p:sp>
    </p:spTree>
    <p:extLst>
      <p:ext uri="{BB962C8B-B14F-4D97-AF65-F5344CB8AC3E}">
        <p14:creationId xmlns:p14="http://schemas.microsoft.com/office/powerpoint/2010/main" val="4226807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6673" y="618593"/>
            <a:ext cx="6096000" cy="840230"/>
          </a:xfrm>
          <a:prstGeom prst="rect">
            <a:avLst/>
          </a:prstGeom>
        </p:spPr>
        <p:txBody>
          <a:bodyPr>
            <a:spAutoFit/>
          </a:bodyPr>
          <a:lstStyle/>
          <a:p>
            <a:pPr>
              <a:lnSpc>
                <a:spcPct val="90000"/>
              </a:lnSpc>
            </a:pPr>
            <a:r>
              <a:rPr lang="en-GB" b="1" dirty="0"/>
              <a:t>Paul Bibby</a:t>
            </a:r>
          </a:p>
          <a:p>
            <a:pPr>
              <a:lnSpc>
                <a:spcPct val="90000"/>
              </a:lnSpc>
            </a:pPr>
            <a:r>
              <a:rPr lang="en-GB" dirty="0"/>
              <a:t>Head</a:t>
            </a:r>
            <a:r>
              <a:rPr lang="en-GB" baseline="0" dirty="0"/>
              <a:t> of Strategy and Planning</a:t>
            </a:r>
          </a:p>
          <a:p>
            <a:pPr>
              <a:lnSpc>
                <a:spcPct val="90000"/>
              </a:lnSpc>
            </a:pPr>
            <a:r>
              <a:rPr lang="en-GB" baseline="0" dirty="0"/>
              <a:t>Lancashire and South Cumbria NHS FT</a:t>
            </a:r>
            <a:endParaRPr lang="en-GB" dirty="0"/>
          </a:p>
        </p:txBody>
      </p:sp>
      <p:sp>
        <p:nvSpPr>
          <p:cNvPr id="5" name="TextBox 4"/>
          <p:cNvSpPr txBox="1"/>
          <p:nvPr/>
        </p:nvSpPr>
        <p:spPr>
          <a:xfrm>
            <a:off x="256673" y="3273091"/>
            <a:ext cx="3962400" cy="840230"/>
          </a:xfrm>
          <a:prstGeom prst="rect">
            <a:avLst/>
          </a:prstGeom>
          <a:noFill/>
        </p:spPr>
        <p:txBody>
          <a:bodyPr wrap="square" rtlCol="0">
            <a:spAutoFit/>
          </a:bodyPr>
          <a:lstStyle/>
          <a:p>
            <a:pPr>
              <a:lnSpc>
                <a:spcPct val="90000"/>
              </a:lnSpc>
            </a:pPr>
            <a:r>
              <a:rPr lang="en-GB" b="1" dirty="0"/>
              <a:t>Dr Katrina Lake</a:t>
            </a:r>
          </a:p>
          <a:p>
            <a:pPr>
              <a:lnSpc>
                <a:spcPct val="90000"/>
              </a:lnSpc>
            </a:pPr>
            <a:r>
              <a:rPr lang="en-GB" dirty="0"/>
              <a:t>Clinical Lead, Adult Mental Health</a:t>
            </a:r>
          </a:p>
          <a:p>
            <a:pPr>
              <a:lnSpc>
                <a:spcPct val="90000"/>
              </a:lnSpc>
            </a:pPr>
            <a:r>
              <a:rPr lang="en-GB" dirty="0"/>
              <a:t>NHSE/I South East</a:t>
            </a:r>
          </a:p>
        </p:txBody>
      </p:sp>
      <p:sp>
        <p:nvSpPr>
          <p:cNvPr id="6" name="TextBox 5"/>
          <p:cNvSpPr txBox="1"/>
          <p:nvPr/>
        </p:nvSpPr>
        <p:spPr>
          <a:xfrm>
            <a:off x="256673" y="4179337"/>
            <a:ext cx="3148264" cy="840230"/>
          </a:xfrm>
          <a:prstGeom prst="rect">
            <a:avLst/>
          </a:prstGeom>
          <a:noFill/>
        </p:spPr>
        <p:txBody>
          <a:bodyPr wrap="square" rtlCol="0">
            <a:spAutoFit/>
          </a:bodyPr>
          <a:lstStyle/>
          <a:p>
            <a:pPr>
              <a:lnSpc>
                <a:spcPct val="90000"/>
              </a:lnSpc>
            </a:pPr>
            <a:r>
              <a:rPr lang="en-GB" b="1" dirty="0"/>
              <a:t>Dr Gavin Lockhart</a:t>
            </a:r>
          </a:p>
          <a:p>
            <a:pPr>
              <a:lnSpc>
                <a:spcPct val="90000"/>
              </a:lnSpc>
            </a:pPr>
            <a:r>
              <a:rPr lang="en-GB" dirty="0"/>
              <a:t>Consultant Clinical Psychologist</a:t>
            </a:r>
          </a:p>
          <a:p>
            <a:pPr>
              <a:lnSpc>
                <a:spcPct val="90000"/>
              </a:lnSpc>
            </a:pPr>
            <a:r>
              <a:rPr lang="en-GB" dirty="0"/>
              <a:t>NHSE/I South East</a:t>
            </a:r>
          </a:p>
        </p:txBody>
      </p:sp>
      <p:sp>
        <p:nvSpPr>
          <p:cNvPr id="7" name="TextBox 6"/>
          <p:cNvSpPr txBox="1"/>
          <p:nvPr/>
        </p:nvSpPr>
        <p:spPr>
          <a:xfrm>
            <a:off x="256673" y="1458823"/>
            <a:ext cx="3950368" cy="840230"/>
          </a:xfrm>
          <a:prstGeom prst="rect">
            <a:avLst/>
          </a:prstGeom>
          <a:noFill/>
        </p:spPr>
        <p:txBody>
          <a:bodyPr wrap="square" rtlCol="0">
            <a:spAutoFit/>
          </a:bodyPr>
          <a:lstStyle/>
          <a:p>
            <a:pPr>
              <a:lnSpc>
                <a:spcPct val="90000"/>
              </a:lnSpc>
            </a:pPr>
            <a:r>
              <a:rPr lang="en-GB" b="1" dirty="0"/>
              <a:t>Fran Butler</a:t>
            </a:r>
          </a:p>
          <a:p>
            <a:pPr>
              <a:lnSpc>
                <a:spcPct val="90000"/>
              </a:lnSpc>
            </a:pPr>
            <a:r>
              <a:rPr lang="en-GB" dirty="0"/>
              <a:t>Senior Programme Manager </a:t>
            </a:r>
          </a:p>
          <a:p>
            <a:pPr>
              <a:lnSpc>
                <a:spcPct val="90000"/>
              </a:lnSpc>
            </a:pPr>
            <a:r>
              <a:rPr lang="en-GB" dirty="0"/>
              <a:t>Academic Health Science Network</a:t>
            </a:r>
          </a:p>
        </p:txBody>
      </p:sp>
      <p:sp>
        <p:nvSpPr>
          <p:cNvPr id="8" name="TextBox 7"/>
          <p:cNvSpPr txBox="1"/>
          <p:nvPr/>
        </p:nvSpPr>
        <p:spPr>
          <a:xfrm>
            <a:off x="256673" y="5925813"/>
            <a:ext cx="2923675" cy="840230"/>
          </a:xfrm>
          <a:prstGeom prst="rect">
            <a:avLst/>
          </a:prstGeom>
          <a:noFill/>
        </p:spPr>
        <p:txBody>
          <a:bodyPr wrap="square" rtlCol="0">
            <a:spAutoFit/>
          </a:bodyPr>
          <a:lstStyle/>
          <a:p>
            <a:pPr>
              <a:lnSpc>
                <a:spcPct val="90000"/>
              </a:lnSpc>
            </a:pPr>
            <a:r>
              <a:rPr lang="en-GB" b="1" dirty="0"/>
              <a:t>Catherine Richardson</a:t>
            </a:r>
          </a:p>
          <a:p>
            <a:pPr>
              <a:lnSpc>
                <a:spcPct val="90000"/>
              </a:lnSpc>
            </a:pPr>
            <a:r>
              <a:rPr lang="en-GB" dirty="0"/>
              <a:t>Commissioning Manager </a:t>
            </a:r>
          </a:p>
          <a:p>
            <a:pPr>
              <a:lnSpc>
                <a:spcPct val="90000"/>
              </a:lnSpc>
            </a:pPr>
            <a:r>
              <a:rPr lang="en-GB" dirty="0"/>
              <a:t>Newcastle Gateshead CCG</a:t>
            </a:r>
          </a:p>
        </p:txBody>
      </p:sp>
      <p:sp>
        <p:nvSpPr>
          <p:cNvPr id="9" name="TextBox 8"/>
          <p:cNvSpPr txBox="1"/>
          <p:nvPr/>
        </p:nvSpPr>
        <p:spPr>
          <a:xfrm>
            <a:off x="256673" y="2366845"/>
            <a:ext cx="3962400" cy="840230"/>
          </a:xfrm>
          <a:prstGeom prst="rect">
            <a:avLst/>
          </a:prstGeom>
          <a:noFill/>
        </p:spPr>
        <p:txBody>
          <a:bodyPr wrap="square" rtlCol="0">
            <a:spAutoFit/>
          </a:bodyPr>
          <a:lstStyle/>
          <a:p>
            <a:pPr>
              <a:lnSpc>
                <a:spcPct val="90000"/>
              </a:lnSpc>
            </a:pPr>
            <a:r>
              <a:rPr lang="en-GB" b="1" dirty="0"/>
              <a:t>Dr </a:t>
            </a:r>
            <a:r>
              <a:rPr lang="en-GB" b="1" dirty="0" err="1"/>
              <a:t>Beccy</a:t>
            </a:r>
            <a:r>
              <a:rPr lang="en-GB" b="1" dirty="0"/>
              <a:t> Cummings</a:t>
            </a:r>
          </a:p>
          <a:p>
            <a:pPr>
              <a:lnSpc>
                <a:spcPct val="90000"/>
              </a:lnSpc>
            </a:pPr>
            <a:r>
              <a:rPr lang="en-GB" dirty="0"/>
              <a:t>Transformation Manager</a:t>
            </a:r>
          </a:p>
          <a:p>
            <a:pPr>
              <a:lnSpc>
                <a:spcPct val="90000"/>
              </a:lnSpc>
            </a:pPr>
            <a:r>
              <a:rPr lang="en-GB" dirty="0"/>
              <a:t>Cheshire and Wirral Partnership NHS FT</a:t>
            </a:r>
          </a:p>
        </p:txBody>
      </p:sp>
      <p:sp>
        <p:nvSpPr>
          <p:cNvPr id="10" name="Rectangle 9"/>
          <p:cNvSpPr/>
          <p:nvPr/>
        </p:nvSpPr>
        <p:spPr>
          <a:xfrm>
            <a:off x="256673" y="5085583"/>
            <a:ext cx="6096000" cy="840230"/>
          </a:xfrm>
          <a:prstGeom prst="rect">
            <a:avLst/>
          </a:prstGeom>
        </p:spPr>
        <p:txBody>
          <a:bodyPr>
            <a:spAutoFit/>
          </a:bodyPr>
          <a:lstStyle/>
          <a:p>
            <a:pPr>
              <a:lnSpc>
                <a:spcPct val="90000"/>
              </a:lnSpc>
            </a:pPr>
            <a:r>
              <a:rPr lang="en-GB" b="1" dirty="0"/>
              <a:t>Nick O’Shea</a:t>
            </a:r>
          </a:p>
          <a:p>
            <a:pPr>
              <a:lnSpc>
                <a:spcPct val="90000"/>
              </a:lnSpc>
            </a:pPr>
            <a:r>
              <a:rPr lang="en-GB" dirty="0"/>
              <a:t>Chief Economist</a:t>
            </a:r>
          </a:p>
          <a:p>
            <a:pPr>
              <a:lnSpc>
                <a:spcPct val="90000"/>
              </a:lnSpc>
            </a:pPr>
            <a:r>
              <a:rPr lang="en-GB" dirty="0"/>
              <a:t>Centre for Mental Health</a:t>
            </a:r>
          </a:p>
        </p:txBody>
      </p:sp>
      <p:sp>
        <p:nvSpPr>
          <p:cNvPr id="11" name="TextBox 10"/>
          <p:cNvSpPr txBox="1"/>
          <p:nvPr/>
        </p:nvSpPr>
        <p:spPr>
          <a:xfrm>
            <a:off x="256673" y="24896"/>
            <a:ext cx="4475747" cy="461665"/>
          </a:xfrm>
          <a:prstGeom prst="rect">
            <a:avLst/>
          </a:prstGeom>
          <a:noFill/>
        </p:spPr>
        <p:txBody>
          <a:bodyPr wrap="square" rtlCol="0">
            <a:spAutoFit/>
          </a:bodyPr>
          <a:lstStyle/>
          <a:p>
            <a:r>
              <a:rPr lang="en-GB" sz="2400" b="1" dirty="0"/>
              <a:t>Contributors</a:t>
            </a:r>
          </a:p>
        </p:txBody>
      </p:sp>
      <p:sp>
        <p:nvSpPr>
          <p:cNvPr id="12" name="TextBox 11"/>
          <p:cNvSpPr txBox="1"/>
          <p:nvPr/>
        </p:nvSpPr>
        <p:spPr>
          <a:xfrm>
            <a:off x="4207041" y="1069420"/>
            <a:ext cx="4090738" cy="369332"/>
          </a:xfrm>
          <a:prstGeom prst="rect">
            <a:avLst/>
          </a:prstGeom>
          <a:noFill/>
        </p:spPr>
        <p:txBody>
          <a:bodyPr wrap="square" rtlCol="0">
            <a:spAutoFit/>
          </a:bodyPr>
          <a:lstStyle/>
          <a:p>
            <a:r>
              <a:rPr lang="en-GB" dirty="0">
                <a:hlinkClick r:id="rId2"/>
              </a:rPr>
              <a:t>paul.bibby@lancashirecare.nhs.uk</a:t>
            </a:r>
            <a:r>
              <a:rPr lang="en-GB" dirty="0"/>
              <a:t> </a:t>
            </a:r>
          </a:p>
        </p:txBody>
      </p:sp>
      <p:sp>
        <p:nvSpPr>
          <p:cNvPr id="13" name="Rectangle 12"/>
          <p:cNvSpPr/>
          <p:nvPr/>
        </p:nvSpPr>
        <p:spPr>
          <a:xfrm>
            <a:off x="4207041" y="2820355"/>
            <a:ext cx="3019032" cy="369332"/>
          </a:xfrm>
          <a:prstGeom prst="rect">
            <a:avLst/>
          </a:prstGeom>
        </p:spPr>
        <p:txBody>
          <a:bodyPr wrap="none">
            <a:spAutoFit/>
          </a:bodyPr>
          <a:lstStyle/>
          <a:p>
            <a:r>
              <a:rPr lang="en-GB" dirty="0">
                <a:hlinkClick r:id="rId3"/>
              </a:rPr>
              <a:t>rebecca.cummings1@nhs.net</a:t>
            </a:r>
            <a:r>
              <a:rPr lang="en-GB" dirty="0"/>
              <a:t> </a:t>
            </a:r>
          </a:p>
        </p:txBody>
      </p:sp>
      <p:sp>
        <p:nvSpPr>
          <p:cNvPr id="14" name="Rectangle 13"/>
          <p:cNvSpPr/>
          <p:nvPr/>
        </p:nvSpPr>
        <p:spPr>
          <a:xfrm>
            <a:off x="4207041" y="1929721"/>
            <a:ext cx="2862130" cy="369332"/>
          </a:xfrm>
          <a:prstGeom prst="rect">
            <a:avLst/>
          </a:prstGeom>
        </p:spPr>
        <p:txBody>
          <a:bodyPr wrap="none">
            <a:spAutoFit/>
          </a:bodyPr>
          <a:lstStyle/>
          <a:p>
            <a:r>
              <a:rPr lang="en-GB" dirty="0">
                <a:hlinkClick r:id="rId4"/>
              </a:rPr>
              <a:t>fran.butler@oxfordahsn.org</a:t>
            </a:r>
            <a:r>
              <a:rPr lang="en-GB" dirty="0"/>
              <a:t> </a:t>
            </a:r>
          </a:p>
        </p:txBody>
      </p:sp>
      <p:sp>
        <p:nvSpPr>
          <p:cNvPr id="15" name="Rectangle 14"/>
          <p:cNvSpPr/>
          <p:nvPr/>
        </p:nvSpPr>
        <p:spPr>
          <a:xfrm>
            <a:off x="4244693" y="3693206"/>
            <a:ext cx="2350002" cy="369332"/>
          </a:xfrm>
          <a:prstGeom prst="rect">
            <a:avLst/>
          </a:prstGeom>
        </p:spPr>
        <p:txBody>
          <a:bodyPr wrap="none">
            <a:spAutoFit/>
          </a:bodyPr>
          <a:lstStyle/>
          <a:p>
            <a:r>
              <a:rPr lang="en-GB" dirty="0">
                <a:hlinkClick r:id="rId5"/>
              </a:rPr>
              <a:t>katrina.lake4@nhs.net</a:t>
            </a:r>
            <a:r>
              <a:rPr lang="en-GB" dirty="0"/>
              <a:t> </a:t>
            </a:r>
          </a:p>
        </p:txBody>
      </p:sp>
      <p:sp>
        <p:nvSpPr>
          <p:cNvPr id="16" name="Rectangle 15"/>
          <p:cNvSpPr/>
          <p:nvPr/>
        </p:nvSpPr>
        <p:spPr>
          <a:xfrm>
            <a:off x="4244693" y="4566057"/>
            <a:ext cx="2579809" cy="369332"/>
          </a:xfrm>
          <a:prstGeom prst="rect">
            <a:avLst/>
          </a:prstGeom>
        </p:spPr>
        <p:txBody>
          <a:bodyPr wrap="none">
            <a:spAutoFit/>
          </a:bodyPr>
          <a:lstStyle/>
          <a:p>
            <a:r>
              <a:rPr lang="en-GB" dirty="0">
                <a:hlinkClick r:id="rId6"/>
              </a:rPr>
              <a:t>gavin.lockhart1@nhs.net</a:t>
            </a:r>
            <a:r>
              <a:rPr lang="en-GB" dirty="0"/>
              <a:t> </a:t>
            </a:r>
          </a:p>
        </p:txBody>
      </p:sp>
      <p:sp>
        <p:nvSpPr>
          <p:cNvPr id="17" name="Rectangle 16"/>
          <p:cNvSpPr/>
          <p:nvPr/>
        </p:nvSpPr>
        <p:spPr>
          <a:xfrm>
            <a:off x="4207041" y="5472666"/>
            <a:ext cx="4212115" cy="369332"/>
          </a:xfrm>
          <a:prstGeom prst="rect">
            <a:avLst/>
          </a:prstGeom>
        </p:spPr>
        <p:txBody>
          <a:bodyPr wrap="none">
            <a:spAutoFit/>
          </a:bodyPr>
          <a:lstStyle/>
          <a:p>
            <a:r>
              <a:rPr lang="en-GB" dirty="0">
                <a:hlinkClick r:id="rId7"/>
              </a:rPr>
              <a:t>nick.oshea@centreformentalhealth.org.uk</a:t>
            </a:r>
            <a:r>
              <a:rPr lang="en-GB" dirty="0"/>
              <a:t> </a:t>
            </a:r>
          </a:p>
        </p:txBody>
      </p:sp>
      <p:sp>
        <p:nvSpPr>
          <p:cNvPr id="18" name="Rectangle 17"/>
          <p:cNvSpPr/>
          <p:nvPr/>
        </p:nvSpPr>
        <p:spPr>
          <a:xfrm>
            <a:off x="4244693" y="6311140"/>
            <a:ext cx="3149837" cy="369332"/>
          </a:xfrm>
          <a:prstGeom prst="rect">
            <a:avLst/>
          </a:prstGeom>
        </p:spPr>
        <p:txBody>
          <a:bodyPr wrap="none">
            <a:spAutoFit/>
          </a:bodyPr>
          <a:lstStyle/>
          <a:p>
            <a:r>
              <a:rPr lang="en-GB" dirty="0">
                <a:hlinkClick r:id="rId8"/>
              </a:rPr>
              <a:t>catherinerichardson1@nhs.net</a:t>
            </a:r>
            <a:r>
              <a:rPr lang="en-GB" dirty="0"/>
              <a:t> </a:t>
            </a:r>
          </a:p>
        </p:txBody>
      </p:sp>
    </p:spTree>
    <p:extLst>
      <p:ext uri="{BB962C8B-B14F-4D97-AF65-F5344CB8AC3E}">
        <p14:creationId xmlns:p14="http://schemas.microsoft.com/office/powerpoint/2010/main" val="1270909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2611" y="151624"/>
            <a:ext cx="5839326" cy="461665"/>
          </a:xfrm>
          <a:prstGeom prst="rect">
            <a:avLst/>
          </a:prstGeom>
          <a:noFill/>
        </p:spPr>
        <p:txBody>
          <a:bodyPr wrap="square" rtlCol="0">
            <a:spAutoFit/>
          </a:bodyPr>
          <a:lstStyle/>
          <a:p>
            <a:r>
              <a:rPr lang="en-GB" sz="2400" b="1" dirty="0"/>
              <a:t>What will we be discussing?</a:t>
            </a:r>
          </a:p>
        </p:txBody>
      </p:sp>
      <p:graphicFrame>
        <p:nvGraphicFramePr>
          <p:cNvPr id="4" name="Table 3"/>
          <p:cNvGraphicFramePr>
            <a:graphicFrameLocks noGrp="1"/>
          </p:cNvGraphicFramePr>
          <p:nvPr>
            <p:extLst>
              <p:ext uri="{D42A27DB-BD31-4B8C-83A1-F6EECF244321}">
                <p14:modId xmlns:p14="http://schemas.microsoft.com/office/powerpoint/2010/main" val="2319362520"/>
              </p:ext>
            </p:extLst>
          </p:nvPr>
        </p:nvGraphicFramePr>
        <p:xfrm>
          <a:off x="232611" y="613289"/>
          <a:ext cx="11774904" cy="5241191"/>
        </p:xfrm>
        <a:graphic>
          <a:graphicData uri="http://schemas.openxmlformats.org/drawingml/2006/table">
            <a:tbl>
              <a:tblPr firstRow="1" bandRow="1">
                <a:tableStyleId>{5C22544A-7EE6-4342-B048-85BDC9FD1C3A}</a:tableStyleId>
              </a:tblPr>
              <a:tblGrid>
                <a:gridCol w="4292265">
                  <a:extLst>
                    <a:ext uri="{9D8B030D-6E8A-4147-A177-3AD203B41FA5}">
                      <a16:colId xmlns:a16="http://schemas.microsoft.com/office/drawing/2014/main" val="206358907"/>
                    </a:ext>
                  </a:extLst>
                </a:gridCol>
                <a:gridCol w="7482639">
                  <a:extLst>
                    <a:ext uri="{9D8B030D-6E8A-4147-A177-3AD203B41FA5}">
                      <a16:colId xmlns:a16="http://schemas.microsoft.com/office/drawing/2014/main" val="2648647285"/>
                    </a:ext>
                  </a:extLst>
                </a:gridCol>
              </a:tblGrid>
              <a:tr h="502196">
                <a:tc>
                  <a:txBody>
                    <a:bodyPr/>
                    <a:lstStyle/>
                    <a:p>
                      <a:r>
                        <a:rPr lang="en-GB" dirty="0"/>
                        <a:t>What</a:t>
                      </a:r>
                    </a:p>
                  </a:txBody>
                  <a:tcPr anchor="ctr"/>
                </a:tc>
                <a:tc>
                  <a:txBody>
                    <a:bodyPr/>
                    <a:lstStyle/>
                    <a:p>
                      <a:r>
                        <a:rPr lang="en-GB" dirty="0"/>
                        <a:t>Who</a:t>
                      </a:r>
                    </a:p>
                  </a:txBody>
                  <a:tcPr anchor="ctr"/>
                </a:tc>
                <a:extLst>
                  <a:ext uri="{0D108BD9-81ED-4DB2-BD59-A6C34878D82A}">
                    <a16:rowId xmlns:a16="http://schemas.microsoft.com/office/drawing/2014/main" val="2247368149"/>
                  </a:ext>
                </a:extLst>
              </a:tr>
              <a:tr h="370840">
                <a:tc>
                  <a:txBody>
                    <a:bodyPr/>
                    <a:lstStyle/>
                    <a:p>
                      <a:r>
                        <a:rPr lang="en-GB" b="1" dirty="0"/>
                        <a:t>Introduction</a:t>
                      </a:r>
                    </a:p>
                    <a:p>
                      <a:r>
                        <a:rPr lang="en-GB" dirty="0"/>
                        <a:t>How this work </a:t>
                      </a:r>
                      <a:r>
                        <a:rPr lang="en-GB" baseline="0" dirty="0"/>
                        <a:t>came about</a:t>
                      </a:r>
                    </a:p>
                    <a:p>
                      <a:r>
                        <a:rPr lang="en-GB" baseline="0" dirty="0"/>
                        <a:t>What our work seeks to do / not to do</a:t>
                      </a:r>
                    </a:p>
                    <a:p>
                      <a:r>
                        <a:rPr lang="en-GB" baseline="0" dirty="0"/>
                        <a:t>Our approach</a:t>
                      </a:r>
                      <a:endParaRPr lang="en-GB" dirty="0"/>
                    </a:p>
                  </a:txBody>
                  <a:tcPr anchor="ctr"/>
                </a:tc>
                <a:tc>
                  <a:txBody>
                    <a:bodyPr/>
                    <a:lstStyle/>
                    <a:p>
                      <a:pPr>
                        <a:lnSpc>
                          <a:spcPct val="90000"/>
                        </a:lnSpc>
                      </a:pPr>
                      <a:r>
                        <a:rPr lang="en-GB" b="1" dirty="0"/>
                        <a:t>Paul Bibby</a:t>
                      </a:r>
                    </a:p>
                    <a:p>
                      <a:pPr>
                        <a:lnSpc>
                          <a:spcPct val="90000"/>
                        </a:lnSpc>
                      </a:pPr>
                      <a:r>
                        <a:rPr lang="en-GB" dirty="0"/>
                        <a:t>Head</a:t>
                      </a:r>
                      <a:r>
                        <a:rPr lang="en-GB" baseline="0" dirty="0"/>
                        <a:t> of Strategy and Planning</a:t>
                      </a:r>
                    </a:p>
                    <a:p>
                      <a:pPr>
                        <a:lnSpc>
                          <a:spcPct val="90000"/>
                        </a:lnSpc>
                      </a:pPr>
                      <a:r>
                        <a:rPr lang="en-GB" baseline="0" dirty="0"/>
                        <a:t>Lancashire and South Cumbria NHS FT</a:t>
                      </a:r>
                      <a:endParaRPr lang="en-GB" dirty="0"/>
                    </a:p>
                  </a:txBody>
                  <a:tcPr anchor="ctr"/>
                </a:tc>
                <a:extLst>
                  <a:ext uri="{0D108BD9-81ED-4DB2-BD59-A6C34878D82A}">
                    <a16:rowId xmlns:a16="http://schemas.microsoft.com/office/drawing/2014/main" val="2538732321"/>
                  </a:ext>
                </a:extLst>
              </a:tr>
              <a:tr h="1803771">
                <a:tc>
                  <a:txBody>
                    <a:bodyPr/>
                    <a:lstStyle/>
                    <a:p>
                      <a:r>
                        <a:rPr lang="en-GB" b="1" dirty="0"/>
                        <a:t>Our review of the evidence</a:t>
                      </a:r>
                      <a:endParaRPr lang="en-GB" b="0" dirty="0"/>
                    </a:p>
                    <a:p>
                      <a:r>
                        <a:rPr lang="en-GB" b="0" dirty="0"/>
                        <a:t>How</a:t>
                      </a:r>
                      <a:r>
                        <a:rPr lang="en-GB" b="0" baseline="0" dirty="0"/>
                        <a:t> we assessed studies for quality</a:t>
                      </a:r>
                    </a:p>
                    <a:p>
                      <a:r>
                        <a:rPr lang="en-GB" b="0" dirty="0"/>
                        <a:t>An overview of the studies underpinning our model</a:t>
                      </a:r>
                    </a:p>
                    <a:p>
                      <a:r>
                        <a:rPr lang="en-GB" b="0" dirty="0"/>
                        <a:t>Groups we could not</a:t>
                      </a:r>
                      <a:r>
                        <a:rPr lang="en-GB" b="0" baseline="0" dirty="0"/>
                        <a:t> include</a:t>
                      </a:r>
                      <a:endParaRPr lang="en-GB" b="0" dirty="0"/>
                    </a:p>
                  </a:txBody>
                  <a:tcPr anchor="ctr"/>
                </a:tc>
                <a:tc>
                  <a:txBody>
                    <a:bodyPr/>
                    <a:lstStyle/>
                    <a:p>
                      <a:endParaRPr lang="en-GB" dirty="0"/>
                    </a:p>
                  </a:txBody>
                  <a:tcPr anchor="ctr"/>
                </a:tc>
                <a:extLst>
                  <a:ext uri="{0D108BD9-81ED-4DB2-BD59-A6C34878D82A}">
                    <a16:rowId xmlns:a16="http://schemas.microsoft.com/office/drawing/2014/main" val="2589947832"/>
                  </a:ext>
                </a:extLst>
              </a:tr>
              <a:tr h="370840">
                <a:tc>
                  <a:txBody>
                    <a:bodyPr/>
                    <a:lstStyle/>
                    <a:p>
                      <a:r>
                        <a:rPr lang="en-GB" b="1" dirty="0"/>
                        <a:t>The model</a:t>
                      </a:r>
                    </a:p>
                    <a:p>
                      <a:r>
                        <a:rPr lang="en-GB" b="0" dirty="0"/>
                        <a:t>Using</a:t>
                      </a:r>
                      <a:r>
                        <a:rPr lang="en-GB" b="0" baseline="0" dirty="0"/>
                        <a:t> the studies to underpin the model</a:t>
                      </a:r>
                      <a:endParaRPr lang="en-GB" b="0" dirty="0"/>
                    </a:p>
                    <a:p>
                      <a:r>
                        <a:rPr lang="en-GB" b="0" dirty="0"/>
                        <a:t>Caveats</a:t>
                      </a:r>
                      <a:r>
                        <a:rPr lang="en-GB" b="0" baseline="0" dirty="0"/>
                        <a:t> and limitations</a:t>
                      </a:r>
                      <a:endParaRPr lang="en-GB" b="0" dirty="0"/>
                    </a:p>
                  </a:txBody>
                  <a:tcPr anchor="ctr"/>
                </a:tc>
                <a:tc>
                  <a:txBody>
                    <a:bodyPr/>
                    <a:lstStyle/>
                    <a:p>
                      <a:pPr>
                        <a:lnSpc>
                          <a:spcPct val="90000"/>
                        </a:lnSpc>
                      </a:pPr>
                      <a:endParaRPr lang="en-GB" dirty="0"/>
                    </a:p>
                  </a:txBody>
                  <a:tcPr anchor="ctr"/>
                </a:tc>
                <a:extLst>
                  <a:ext uri="{0D108BD9-81ED-4DB2-BD59-A6C34878D82A}">
                    <a16:rowId xmlns:a16="http://schemas.microsoft.com/office/drawing/2014/main" val="1991726096"/>
                  </a:ext>
                </a:extLst>
              </a:tr>
              <a:tr h="370840">
                <a:tc>
                  <a:txBody>
                    <a:bodyPr/>
                    <a:lstStyle/>
                    <a:p>
                      <a:r>
                        <a:rPr lang="en-GB" b="1" dirty="0"/>
                        <a:t>Next</a:t>
                      </a:r>
                      <a:r>
                        <a:rPr lang="en-GB" b="1" baseline="0" dirty="0"/>
                        <a:t> steps and further development</a:t>
                      </a:r>
                      <a:endParaRPr lang="en-GB" b="1" dirty="0"/>
                    </a:p>
                  </a:txBody>
                  <a:tcPr anchor="ctr"/>
                </a:tc>
                <a:tc>
                  <a:txBody>
                    <a:bodyPr/>
                    <a:lstStyle/>
                    <a:p>
                      <a:pPr>
                        <a:lnSpc>
                          <a:spcPct val="90000"/>
                        </a:lnSpc>
                      </a:pPr>
                      <a:r>
                        <a:rPr lang="en-GB" b="1" dirty="0"/>
                        <a:t>Paul Bibby</a:t>
                      </a:r>
                    </a:p>
                    <a:p>
                      <a:pPr>
                        <a:lnSpc>
                          <a:spcPct val="90000"/>
                        </a:lnSpc>
                      </a:pPr>
                      <a:r>
                        <a:rPr lang="en-GB" dirty="0"/>
                        <a:t>Head</a:t>
                      </a:r>
                      <a:r>
                        <a:rPr lang="en-GB" baseline="0" dirty="0"/>
                        <a:t> of Strategy and Planning</a:t>
                      </a:r>
                    </a:p>
                    <a:p>
                      <a:pPr>
                        <a:lnSpc>
                          <a:spcPct val="90000"/>
                        </a:lnSpc>
                      </a:pPr>
                      <a:r>
                        <a:rPr lang="en-GB" baseline="0" dirty="0"/>
                        <a:t>Lancashire and South Cumbria NHS FT</a:t>
                      </a:r>
                      <a:endParaRPr lang="en-GB" dirty="0"/>
                    </a:p>
                  </a:txBody>
                  <a:tcPr anchor="ctr"/>
                </a:tc>
                <a:extLst>
                  <a:ext uri="{0D108BD9-81ED-4DB2-BD59-A6C34878D82A}">
                    <a16:rowId xmlns:a16="http://schemas.microsoft.com/office/drawing/2014/main" val="2613946736"/>
                  </a:ext>
                </a:extLst>
              </a:tr>
            </a:tbl>
          </a:graphicData>
        </a:graphic>
      </p:graphicFrame>
      <p:sp>
        <p:nvSpPr>
          <p:cNvPr id="5" name="TextBox 4"/>
          <p:cNvSpPr txBox="1"/>
          <p:nvPr/>
        </p:nvSpPr>
        <p:spPr>
          <a:xfrm>
            <a:off x="7966508" y="4156476"/>
            <a:ext cx="3962400" cy="840230"/>
          </a:xfrm>
          <a:prstGeom prst="rect">
            <a:avLst/>
          </a:prstGeom>
          <a:noFill/>
        </p:spPr>
        <p:txBody>
          <a:bodyPr wrap="square" rtlCol="0">
            <a:spAutoFit/>
          </a:bodyPr>
          <a:lstStyle/>
          <a:p>
            <a:pPr>
              <a:lnSpc>
                <a:spcPct val="90000"/>
              </a:lnSpc>
            </a:pPr>
            <a:r>
              <a:rPr lang="en-GB" b="1" dirty="0"/>
              <a:t>Dr </a:t>
            </a:r>
            <a:r>
              <a:rPr lang="en-GB" b="1" dirty="0" err="1"/>
              <a:t>Beccy</a:t>
            </a:r>
            <a:r>
              <a:rPr lang="en-GB" b="1" dirty="0"/>
              <a:t> Cummings</a:t>
            </a:r>
          </a:p>
          <a:p>
            <a:pPr>
              <a:lnSpc>
                <a:spcPct val="90000"/>
              </a:lnSpc>
            </a:pPr>
            <a:r>
              <a:rPr lang="en-GB" dirty="0"/>
              <a:t>Transformation Manager</a:t>
            </a:r>
          </a:p>
          <a:p>
            <a:pPr>
              <a:lnSpc>
                <a:spcPct val="90000"/>
              </a:lnSpc>
            </a:pPr>
            <a:r>
              <a:rPr lang="en-GB" dirty="0"/>
              <a:t>Cheshire and Wirral Partnership NHS FT</a:t>
            </a:r>
          </a:p>
        </p:txBody>
      </p:sp>
      <p:sp>
        <p:nvSpPr>
          <p:cNvPr id="6" name="TextBox 5"/>
          <p:cNvSpPr txBox="1"/>
          <p:nvPr/>
        </p:nvSpPr>
        <p:spPr>
          <a:xfrm>
            <a:off x="4552748" y="2813769"/>
            <a:ext cx="3962400" cy="840230"/>
          </a:xfrm>
          <a:prstGeom prst="rect">
            <a:avLst/>
          </a:prstGeom>
          <a:noFill/>
        </p:spPr>
        <p:txBody>
          <a:bodyPr wrap="square" rtlCol="0">
            <a:spAutoFit/>
          </a:bodyPr>
          <a:lstStyle/>
          <a:p>
            <a:pPr>
              <a:lnSpc>
                <a:spcPct val="90000"/>
              </a:lnSpc>
            </a:pPr>
            <a:r>
              <a:rPr lang="en-GB" b="1" dirty="0"/>
              <a:t>Dr Katrina Lake</a:t>
            </a:r>
          </a:p>
          <a:p>
            <a:pPr>
              <a:lnSpc>
                <a:spcPct val="90000"/>
              </a:lnSpc>
            </a:pPr>
            <a:r>
              <a:rPr lang="en-GB" dirty="0"/>
              <a:t>Clinical Lead, Adult Mental Health</a:t>
            </a:r>
          </a:p>
          <a:p>
            <a:pPr>
              <a:lnSpc>
                <a:spcPct val="90000"/>
              </a:lnSpc>
            </a:pPr>
            <a:r>
              <a:rPr lang="en-GB" dirty="0"/>
              <a:t>NHSE/I South East</a:t>
            </a:r>
          </a:p>
        </p:txBody>
      </p:sp>
      <p:sp>
        <p:nvSpPr>
          <p:cNvPr id="7" name="TextBox 6"/>
          <p:cNvSpPr txBox="1"/>
          <p:nvPr/>
        </p:nvSpPr>
        <p:spPr>
          <a:xfrm>
            <a:off x="8454188" y="2813769"/>
            <a:ext cx="3604462" cy="840230"/>
          </a:xfrm>
          <a:prstGeom prst="rect">
            <a:avLst/>
          </a:prstGeom>
          <a:noFill/>
        </p:spPr>
        <p:txBody>
          <a:bodyPr wrap="square" rtlCol="0">
            <a:spAutoFit/>
          </a:bodyPr>
          <a:lstStyle/>
          <a:p>
            <a:pPr>
              <a:lnSpc>
                <a:spcPct val="90000"/>
              </a:lnSpc>
            </a:pPr>
            <a:r>
              <a:rPr lang="en-GB" b="1" dirty="0"/>
              <a:t>Dr Gavin Lockhart</a:t>
            </a:r>
          </a:p>
          <a:p>
            <a:pPr>
              <a:lnSpc>
                <a:spcPct val="90000"/>
              </a:lnSpc>
            </a:pPr>
            <a:r>
              <a:rPr lang="en-GB" dirty="0"/>
              <a:t>Clinical Lead for CYP Mental Health</a:t>
            </a:r>
          </a:p>
          <a:p>
            <a:pPr>
              <a:lnSpc>
                <a:spcPct val="90000"/>
              </a:lnSpc>
            </a:pPr>
            <a:r>
              <a:rPr lang="en-GB" dirty="0"/>
              <a:t>NHSE/I South East</a:t>
            </a:r>
          </a:p>
        </p:txBody>
      </p:sp>
      <p:sp>
        <p:nvSpPr>
          <p:cNvPr id="3" name="Rectangle 2"/>
          <p:cNvSpPr/>
          <p:nvPr/>
        </p:nvSpPr>
        <p:spPr>
          <a:xfrm>
            <a:off x="4552748" y="4156476"/>
            <a:ext cx="3553327" cy="840230"/>
          </a:xfrm>
          <a:prstGeom prst="rect">
            <a:avLst/>
          </a:prstGeom>
        </p:spPr>
        <p:txBody>
          <a:bodyPr wrap="square">
            <a:spAutoFit/>
          </a:bodyPr>
          <a:lstStyle/>
          <a:p>
            <a:pPr>
              <a:lnSpc>
                <a:spcPct val="90000"/>
              </a:lnSpc>
            </a:pPr>
            <a:r>
              <a:rPr lang="en-GB" b="1" dirty="0"/>
              <a:t>Nick O’Shea</a:t>
            </a:r>
          </a:p>
          <a:p>
            <a:pPr>
              <a:lnSpc>
                <a:spcPct val="90000"/>
              </a:lnSpc>
            </a:pPr>
            <a:r>
              <a:rPr lang="en-GB" dirty="0"/>
              <a:t>Chief Economist</a:t>
            </a:r>
          </a:p>
          <a:p>
            <a:pPr>
              <a:lnSpc>
                <a:spcPct val="90000"/>
              </a:lnSpc>
            </a:pPr>
            <a:r>
              <a:rPr lang="en-GB" dirty="0"/>
              <a:t>Centre for Mental Health</a:t>
            </a:r>
          </a:p>
        </p:txBody>
      </p:sp>
    </p:spTree>
    <p:extLst>
      <p:ext uri="{BB962C8B-B14F-4D97-AF65-F5344CB8AC3E}">
        <p14:creationId xmlns:p14="http://schemas.microsoft.com/office/powerpoint/2010/main" val="3211089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2611" y="151624"/>
            <a:ext cx="5839326" cy="461665"/>
          </a:xfrm>
          <a:prstGeom prst="rect">
            <a:avLst/>
          </a:prstGeom>
          <a:noFill/>
        </p:spPr>
        <p:txBody>
          <a:bodyPr wrap="square" rtlCol="0">
            <a:spAutoFit/>
          </a:bodyPr>
          <a:lstStyle/>
          <a:p>
            <a:r>
              <a:rPr lang="en-GB" sz="2400" b="1" dirty="0"/>
              <a:t>Introduction</a:t>
            </a:r>
          </a:p>
        </p:txBody>
      </p:sp>
      <p:sp>
        <p:nvSpPr>
          <p:cNvPr id="6" name="Cloud Callout 5"/>
          <p:cNvSpPr/>
          <p:nvPr/>
        </p:nvSpPr>
        <p:spPr>
          <a:xfrm>
            <a:off x="385011" y="613289"/>
            <a:ext cx="5181600" cy="2679032"/>
          </a:xfrm>
          <a:prstGeom prst="cloudCallout">
            <a:avLst>
              <a:gd name="adj1" fmla="val 15699"/>
              <a:gd name="adj2" fmla="val 900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latin typeface="Arial" panose="020B0604020202020204" pitchFamily="34" charset="0"/>
                <a:cs typeface="Arial" panose="020B0604020202020204" pitchFamily="34" charset="0"/>
              </a:rPr>
              <a:t>The UK government and NHS initial response was, quite rightly, focused on the virus itself…</a:t>
            </a:r>
          </a:p>
        </p:txBody>
      </p:sp>
      <p:sp>
        <p:nvSpPr>
          <p:cNvPr id="7" name="Cloud Callout 6"/>
          <p:cNvSpPr/>
          <p:nvPr/>
        </p:nvSpPr>
        <p:spPr>
          <a:xfrm>
            <a:off x="6071937" y="2326105"/>
            <a:ext cx="5783178" cy="3288631"/>
          </a:xfrm>
          <a:prstGeom prst="cloudCallout">
            <a:avLst>
              <a:gd name="adj1" fmla="val -28932"/>
              <a:gd name="adj2" fmla="val 81678"/>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Arial" panose="020B0604020202020204" pitchFamily="34" charset="0"/>
                <a:cs typeface="Arial" panose="020B0604020202020204" pitchFamily="34" charset="0"/>
              </a:rPr>
              <a:t>…overlooking the longer-term negative consequences of Covid-19 on people’s mental health would, for most, cause more distress and suffering than the virus itself</a:t>
            </a:r>
          </a:p>
        </p:txBody>
      </p:sp>
      <p:sp>
        <p:nvSpPr>
          <p:cNvPr id="8" name="TextBox 7"/>
          <p:cNvSpPr txBox="1"/>
          <p:nvPr/>
        </p:nvSpPr>
        <p:spPr>
          <a:xfrm>
            <a:off x="5209782" y="3092266"/>
            <a:ext cx="713657" cy="400110"/>
          </a:xfrm>
          <a:prstGeom prst="rect">
            <a:avLst/>
          </a:prstGeom>
          <a:noFill/>
        </p:spPr>
        <p:txBody>
          <a:bodyPr wrap="none" rtlCol="0">
            <a:spAutoFit/>
          </a:bodyPr>
          <a:lstStyle/>
          <a:p>
            <a:r>
              <a:rPr lang="en-GB" sz="2000" b="1" dirty="0">
                <a:latin typeface="Arial" panose="020B0604020202020204" pitchFamily="34" charset="0"/>
                <a:cs typeface="Arial" panose="020B0604020202020204" pitchFamily="34" charset="0"/>
              </a:rPr>
              <a:t>BUT</a:t>
            </a:r>
          </a:p>
        </p:txBody>
      </p:sp>
    </p:spTree>
    <p:extLst>
      <p:ext uri="{BB962C8B-B14F-4D97-AF65-F5344CB8AC3E}">
        <p14:creationId xmlns:p14="http://schemas.microsoft.com/office/powerpoint/2010/main" val="3926815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9703831" y="5420712"/>
            <a:ext cx="2194560" cy="12127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9997440" y="144379"/>
            <a:ext cx="2194560" cy="13631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p:cNvSpPr/>
          <p:nvPr/>
        </p:nvSpPr>
        <p:spPr>
          <a:xfrm>
            <a:off x="10084067" y="4575209"/>
            <a:ext cx="2107933" cy="16747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4" name="Table 3"/>
          <p:cNvGraphicFramePr>
            <a:graphicFrameLocks noGrp="1"/>
          </p:cNvGraphicFramePr>
          <p:nvPr>
            <p:extLst>
              <p:ext uri="{D42A27DB-BD31-4B8C-83A1-F6EECF244321}">
                <p14:modId xmlns:p14="http://schemas.microsoft.com/office/powerpoint/2010/main" val="3595171431"/>
              </p:ext>
            </p:extLst>
          </p:nvPr>
        </p:nvGraphicFramePr>
        <p:xfrm>
          <a:off x="7333592" y="749871"/>
          <a:ext cx="4431650" cy="5988554"/>
        </p:xfrm>
        <a:graphic>
          <a:graphicData uri="http://schemas.openxmlformats.org/drawingml/2006/table">
            <a:tbl>
              <a:tblPr firstRow="1" bandRow="1">
                <a:tableStyleId>{5C22544A-7EE6-4342-B048-85BDC9FD1C3A}</a:tableStyleId>
              </a:tblPr>
              <a:tblGrid>
                <a:gridCol w="2215825">
                  <a:extLst>
                    <a:ext uri="{9D8B030D-6E8A-4147-A177-3AD203B41FA5}">
                      <a16:colId xmlns:a16="http://schemas.microsoft.com/office/drawing/2014/main" val="2824297812"/>
                    </a:ext>
                  </a:extLst>
                </a:gridCol>
                <a:gridCol w="2215825">
                  <a:extLst>
                    <a:ext uri="{9D8B030D-6E8A-4147-A177-3AD203B41FA5}">
                      <a16:colId xmlns:a16="http://schemas.microsoft.com/office/drawing/2014/main" val="2994682049"/>
                    </a:ext>
                  </a:extLst>
                </a:gridCol>
              </a:tblGrid>
              <a:tr h="517821">
                <a:tc gridSpan="2">
                  <a:txBody>
                    <a:bodyPr/>
                    <a:lstStyle/>
                    <a:p>
                      <a:pPr algn="ctr"/>
                      <a:r>
                        <a:rPr lang="en-GB" dirty="0">
                          <a:solidFill>
                            <a:schemeClr val="tx1"/>
                          </a:solidFill>
                        </a:rPr>
                        <a:t>Medium to long-term</a:t>
                      </a:r>
                    </a:p>
                  </a:txBody>
                  <a:tcPr anchor="ctr">
                    <a:solidFill>
                      <a:srgbClr val="FF7C80"/>
                    </a:solidFill>
                  </a:tcPr>
                </a:tc>
                <a:tc hMerge="1">
                  <a:txBody>
                    <a:bodyPr/>
                    <a:lstStyle/>
                    <a:p>
                      <a:endParaRPr lang="en-GB" dirty="0"/>
                    </a:p>
                  </a:txBody>
                  <a:tcPr/>
                </a:tc>
                <a:extLst>
                  <a:ext uri="{0D108BD9-81ED-4DB2-BD59-A6C34878D82A}">
                    <a16:rowId xmlns:a16="http://schemas.microsoft.com/office/drawing/2014/main" val="839250268"/>
                  </a:ext>
                </a:extLst>
              </a:tr>
              <a:tr h="533838">
                <a:tc>
                  <a:txBody>
                    <a:bodyPr/>
                    <a:lstStyle/>
                    <a:p>
                      <a:pPr algn="ctr">
                        <a:lnSpc>
                          <a:spcPct val="107000"/>
                        </a:lnSpc>
                        <a:spcAft>
                          <a:spcPts val="0"/>
                        </a:spcAft>
                      </a:pPr>
                      <a:r>
                        <a:rPr lang="en-GB"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Event </a:t>
                      </a:r>
                      <a:endPar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(cause)</a:t>
                      </a:r>
                    </a:p>
                  </a:txBody>
                  <a:tcPr marL="68580" marR="68580" marT="0" marB="0" anchor="ctr">
                    <a:solidFill>
                      <a:srgbClr val="FF7C80"/>
                    </a:solidFill>
                  </a:tcPr>
                </a:tc>
                <a:tc>
                  <a:txBody>
                    <a:bodyPr/>
                    <a:lstStyle/>
                    <a:p>
                      <a:pPr algn="ctr">
                        <a:lnSpc>
                          <a:spcPct val="107000"/>
                        </a:lnSpc>
                        <a:spcAft>
                          <a:spcPts val="0"/>
                        </a:spcAft>
                      </a:pPr>
                      <a:r>
                        <a:rPr lang="en-GB"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Potential impact</a:t>
                      </a:r>
                      <a:endParaRPr lang="en-GB"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(effect)</a:t>
                      </a:r>
                    </a:p>
                  </a:txBody>
                  <a:tcPr marL="68580" marR="68580" marT="0" marB="0" anchor="ctr">
                    <a:solidFill>
                      <a:srgbClr val="FF7C80"/>
                    </a:solidFill>
                  </a:tcPr>
                </a:tc>
                <a:extLst>
                  <a:ext uri="{0D108BD9-81ED-4DB2-BD59-A6C34878D82A}">
                    <a16:rowId xmlns:a16="http://schemas.microsoft.com/office/drawing/2014/main" val="4181055843"/>
                  </a:ext>
                </a:extLst>
              </a:tr>
              <a:tr h="875758">
                <a:tc>
                  <a:txBody>
                    <a:bodyPr/>
                    <a:lstStyle/>
                    <a:p>
                      <a:pPr>
                        <a:lnSpc>
                          <a:spcPct val="107000"/>
                        </a:lnSpc>
                        <a:spcAft>
                          <a:spcPts val="600"/>
                        </a:spcAft>
                      </a:pP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Post ICU syndrome (PICS)</a:t>
                      </a:r>
                    </a:p>
                  </a:txBody>
                  <a:tcPr marL="68580" marR="68580" marT="0" marB="0" anchor="ctr">
                    <a:solidFill>
                      <a:schemeClr val="bg1">
                        <a:lumMod val="50000"/>
                      </a:schemeClr>
                    </a:solidFill>
                  </a:tcPr>
                </a:tc>
                <a:tc>
                  <a:txBody>
                    <a:bodyPr/>
                    <a:lstStyle/>
                    <a:p>
                      <a:pPr>
                        <a:lnSpc>
                          <a:spcPct val="107000"/>
                        </a:lnSpc>
                        <a:spcAft>
                          <a:spcPts val="600"/>
                        </a:spcAft>
                      </a:pP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Anxiety</a:t>
                      </a:r>
                    </a:p>
                    <a:p>
                      <a:pPr>
                        <a:lnSpc>
                          <a:spcPct val="107000"/>
                        </a:lnSpc>
                        <a:spcAft>
                          <a:spcPts val="600"/>
                        </a:spcAft>
                      </a:pP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Depression</a:t>
                      </a:r>
                    </a:p>
                    <a:p>
                      <a:pPr>
                        <a:lnSpc>
                          <a:spcPct val="107000"/>
                        </a:lnSpc>
                        <a:spcAft>
                          <a:spcPts val="600"/>
                        </a:spcAft>
                      </a:pP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PTSD</a:t>
                      </a:r>
                    </a:p>
                  </a:txBody>
                  <a:tcPr marL="68580" marR="68580" marT="0" marB="0" anchor="ctr">
                    <a:solidFill>
                      <a:schemeClr val="bg1">
                        <a:lumMod val="50000"/>
                      </a:schemeClr>
                    </a:solidFill>
                  </a:tcPr>
                </a:tc>
                <a:extLst>
                  <a:ext uri="{0D108BD9-81ED-4DB2-BD59-A6C34878D82A}">
                    <a16:rowId xmlns:a16="http://schemas.microsoft.com/office/drawing/2014/main" val="2731024706"/>
                  </a:ext>
                </a:extLst>
              </a:tr>
              <a:tr h="557270">
                <a:tc>
                  <a:txBody>
                    <a:bodyPr/>
                    <a:lstStyle/>
                    <a:p>
                      <a:pPr>
                        <a:lnSpc>
                          <a:spcPct val="107000"/>
                        </a:lnSpc>
                        <a:spcAft>
                          <a:spcPts val="600"/>
                        </a:spcAft>
                      </a:pP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Bereavement</a:t>
                      </a:r>
                    </a:p>
                  </a:txBody>
                  <a:tcPr marL="68580" marR="68580" marT="0" marB="0" anchor="ctr">
                    <a:solidFill>
                      <a:schemeClr val="bg1">
                        <a:lumMod val="50000"/>
                      </a:schemeClr>
                    </a:solidFill>
                  </a:tcPr>
                </a:tc>
                <a:tc>
                  <a:txBody>
                    <a:bodyPr/>
                    <a:lstStyle/>
                    <a:p>
                      <a:pPr>
                        <a:lnSpc>
                          <a:spcPct val="107000"/>
                        </a:lnSpc>
                        <a:spcAft>
                          <a:spcPts val="600"/>
                        </a:spcAft>
                      </a:pP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Prolonged traumatic grief</a:t>
                      </a:r>
                    </a:p>
                    <a:p>
                      <a:pPr>
                        <a:lnSpc>
                          <a:spcPct val="107000"/>
                        </a:lnSpc>
                        <a:spcAft>
                          <a:spcPts val="600"/>
                        </a:spcAft>
                      </a:pP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Complicated grief</a:t>
                      </a:r>
                    </a:p>
                  </a:txBody>
                  <a:tcPr marL="68580" marR="68580" marT="0" marB="0" anchor="ctr">
                    <a:solidFill>
                      <a:schemeClr val="bg1">
                        <a:lumMod val="50000"/>
                      </a:schemeClr>
                    </a:solidFill>
                  </a:tcPr>
                </a:tc>
                <a:extLst>
                  <a:ext uri="{0D108BD9-81ED-4DB2-BD59-A6C34878D82A}">
                    <a16:rowId xmlns:a16="http://schemas.microsoft.com/office/drawing/2014/main" val="3697211888"/>
                  </a:ext>
                </a:extLst>
              </a:tr>
              <a:tr h="477565">
                <a:tc>
                  <a:txBody>
                    <a:bodyPr/>
                    <a:lstStyle/>
                    <a:p>
                      <a:pPr>
                        <a:lnSpc>
                          <a:spcPct val="107000"/>
                        </a:lnSpc>
                        <a:spcAft>
                          <a:spcPts val="600"/>
                        </a:spcAft>
                      </a:pP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Psychological impact on front line staff</a:t>
                      </a:r>
                    </a:p>
                  </a:txBody>
                  <a:tcPr marL="68580" marR="68580" marT="0" marB="0" anchor="ctr">
                    <a:solidFill>
                      <a:schemeClr val="bg1">
                        <a:lumMod val="50000"/>
                      </a:schemeClr>
                    </a:solidFill>
                  </a:tcPr>
                </a:tc>
                <a:tc>
                  <a:txBody>
                    <a:bodyPr/>
                    <a:lstStyle/>
                    <a:p>
                      <a:pPr>
                        <a:lnSpc>
                          <a:spcPct val="107000"/>
                        </a:lnSpc>
                        <a:spcAft>
                          <a:spcPts val="600"/>
                        </a:spcAft>
                      </a:pP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PTSD</a:t>
                      </a:r>
                    </a:p>
                  </a:txBody>
                  <a:tcPr marL="68580" marR="68580" marT="0" marB="0" anchor="ctr">
                    <a:solidFill>
                      <a:schemeClr val="bg1">
                        <a:lumMod val="50000"/>
                      </a:schemeClr>
                    </a:solidFill>
                  </a:tcPr>
                </a:tc>
                <a:extLst>
                  <a:ext uri="{0D108BD9-81ED-4DB2-BD59-A6C34878D82A}">
                    <a16:rowId xmlns:a16="http://schemas.microsoft.com/office/drawing/2014/main" val="3011978411"/>
                  </a:ext>
                </a:extLst>
              </a:tr>
              <a:tr h="1603836">
                <a:tc>
                  <a:txBody>
                    <a:bodyPr/>
                    <a:lstStyle/>
                    <a:p>
                      <a:pPr>
                        <a:lnSpc>
                          <a:spcPct val="107000"/>
                        </a:lnSpc>
                        <a:spcAft>
                          <a:spcPts val="6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Actual economic impact, e.g. unemployment, job insecurity, income reduction, increased debt, housing loss, loss of socio-economic status </a:t>
                      </a:r>
                    </a:p>
                  </a:txBody>
                  <a:tcPr marL="68580" marR="68580" marT="0" marB="0" anchor="ctr">
                    <a:solidFill>
                      <a:schemeClr val="bg1">
                        <a:lumMod val="85000"/>
                      </a:schemeClr>
                    </a:solidFill>
                  </a:tcPr>
                </a:tc>
                <a:tc>
                  <a:txBody>
                    <a:bodyPr/>
                    <a:lstStyle/>
                    <a:p>
                      <a:pPr>
                        <a:lnSpc>
                          <a:spcPct val="107000"/>
                        </a:lnSpc>
                        <a:spcAft>
                          <a:spcPts val="6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Anxiety</a:t>
                      </a:r>
                    </a:p>
                    <a:p>
                      <a:pPr>
                        <a:lnSpc>
                          <a:spcPct val="107000"/>
                        </a:lnSpc>
                        <a:spcAft>
                          <a:spcPts val="6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Depression</a:t>
                      </a:r>
                    </a:p>
                    <a:p>
                      <a:pPr>
                        <a:lnSpc>
                          <a:spcPct val="107000"/>
                        </a:lnSpc>
                        <a:spcAft>
                          <a:spcPts val="6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Suicide</a:t>
                      </a:r>
                    </a:p>
                    <a:p>
                      <a:pPr>
                        <a:lnSpc>
                          <a:spcPct val="107000"/>
                        </a:lnSpc>
                        <a:spcAft>
                          <a:spcPts val="6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Increase in alcohol misuse</a:t>
                      </a:r>
                      <a:r>
                        <a:rPr lang="en-GB" sz="1400" baseline="0" dirty="0">
                          <a:effectLst/>
                          <a:latin typeface="Calibri" panose="020F0502020204030204" pitchFamily="34" charset="0"/>
                          <a:ea typeface="Calibri" panose="020F0502020204030204" pitchFamily="34" charset="0"/>
                          <a:cs typeface="Times New Roman" panose="02020603050405020304" pitchFamily="18" charset="0"/>
                        </a:rPr>
                        <a:t> and other addictions</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extLst>
                  <a:ext uri="{0D108BD9-81ED-4DB2-BD59-A6C34878D82A}">
                    <a16:rowId xmlns:a16="http://schemas.microsoft.com/office/drawing/2014/main" val="4175076740"/>
                  </a:ext>
                </a:extLst>
              </a:tr>
              <a:tr h="1422466">
                <a:tc>
                  <a:txBody>
                    <a:bodyPr/>
                    <a:lstStyle/>
                    <a:p>
                      <a:pPr>
                        <a:lnSpc>
                          <a:spcPct val="107000"/>
                        </a:lnSpc>
                        <a:spcAft>
                          <a:spcPts val="6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Adversely affected personal relationships, including domestic violence</a:t>
                      </a:r>
                    </a:p>
                  </a:txBody>
                  <a:tcPr marL="68580" marR="68580" marT="0" marB="0" anchor="ctr">
                    <a:solidFill>
                      <a:schemeClr val="bg1">
                        <a:lumMod val="85000"/>
                      </a:schemeClr>
                    </a:solidFill>
                  </a:tcPr>
                </a:tc>
                <a:tc>
                  <a:txBody>
                    <a:bodyPr/>
                    <a:lstStyle/>
                    <a:p>
                      <a:pPr>
                        <a:lnSpc>
                          <a:spcPct val="107000"/>
                        </a:lnSpc>
                        <a:spcAft>
                          <a:spcPts val="6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Anxiety</a:t>
                      </a:r>
                    </a:p>
                    <a:p>
                      <a:pPr>
                        <a:lnSpc>
                          <a:spcPct val="107000"/>
                        </a:lnSpc>
                        <a:spcAft>
                          <a:spcPts val="6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Depression</a:t>
                      </a:r>
                    </a:p>
                    <a:p>
                      <a:pPr>
                        <a:lnSpc>
                          <a:spcPct val="107000"/>
                        </a:lnSpc>
                        <a:spcAft>
                          <a:spcPts val="6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Increase in</a:t>
                      </a:r>
                      <a:r>
                        <a:rPr lang="en-GB" sz="1400" baseline="0" dirty="0">
                          <a:effectLst/>
                          <a:latin typeface="Calibri" panose="020F0502020204030204" pitchFamily="34" charset="0"/>
                          <a:ea typeface="Calibri" panose="020F0502020204030204" pitchFamily="34" charset="0"/>
                          <a:cs typeface="Times New Roman" panose="02020603050405020304" pitchFamily="18" charset="0"/>
                        </a:rPr>
                        <a:t> alcohol misuse and other addictions</a:t>
                      </a:r>
                    </a:p>
                    <a:p>
                      <a:pPr>
                        <a:lnSpc>
                          <a:spcPct val="107000"/>
                        </a:lnSpc>
                        <a:spcAft>
                          <a:spcPts val="600"/>
                        </a:spcAft>
                      </a:pPr>
                      <a:r>
                        <a:rPr lang="en-GB" sz="1400" baseline="0" dirty="0">
                          <a:effectLst/>
                          <a:latin typeface="Calibri" panose="020F0502020204030204" pitchFamily="34" charset="0"/>
                          <a:ea typeface="Calibri" panose="020F0502020204030204" pitchFamily="34" charset="0"/>
                          <a:cs typeface="Times New Roman" panose="02020603050405020304" pitchFamily="18" charset="0"/>
                        </a:rPr>
                        <a:t>PTSD</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extLst>
                  <a:ext uri="{0D108BD9-81ED-4DB2-BD59-A6C34878D82A}">
                    <a16:rowId xmlns:a16="http://schemas.microsoft.com/office/drawing/2014/main" val="1010945624"/>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480862310"/>
              </p:ext>
            </p:extLst>
          </p:nvPr>
        </p:nvGraphicFramePr>
        <p:xfrm>
          <a:off x="400766" y="628121"/>
          <a:ext cx="2215825" cy="6108132"/>
        </p:xfrm>
        <a:graphic>
          <a:graphicData uri="http://schemas.openxmlformats.org/drawingml/2006/table">
            <a:tbl>
              <a:tblPr firstRow="1" bandRow="1">
                <a:tableStyleId>{5C22544A-7EE6-4342-B048-85BDC9FD1C3A}</a:tableStyleId>
              </a:tblPr>
              <a:tblGrid>
                <a:gridCol w="2215825">
                  <a:extLst>
                    <a:ext uri="{9D8B030D-6E8A-4147-A177-3AD203B41FA5}">
                      <a16:colId xmlns:a16="http://schemas.microsoft.com/office/drawing/2014/main" val="1281604431"/>
                    </a:ext>
                  </a:extLst>
                </a:gridCol>
              </a:tblGrid>
              <a:tr h="666832">
                <a:tc>
                  <a:txBody>
                    <a:bodyPr/>
                    <a:lstStyle/>
                    <a:p>
                      <a:endParaRPr lang="en-GB" dirty="0"/>
                    </a:p>
                  </a:txBody>
                  <a:tcPr anchor="ctr">
                    <a:solidFill>
                      <a:schemeClr val="bg1"/>
                    </a:solidFill>
                  </a:tcPr>
                </a:tc>
                <a:extLst>
                  <a:ext uri="{0D108BD9-81ED-4DB2-BD59-A6C34878D82A}">
                    <a16:rowId xmlns:a16="http://schemas.microsoft.com/office/drawing/2014/main" val="839250268"/>
                  </a:ext>
                </a:extLst>
              </a:tr>
              <a:tr h="421365">
                <a:tc>
                  <a:txBody>
                    <a:bodyPr/>
                    <a:lstStyle/>
                    <a:p>
                      <a:endParaRPr lang="en-GB" dirty="0"/>
                    </a:p>
                  </a:txBody>
                  <a:tcPr anchor="ctr">
                    <a:solidFill>
                      <a:schemeClr val="bg1"/>
                    </a:solidFill>
                  </a:tcPr>
                </a:tc>
                <a:extLst>
                  <a:ext uri="{0D108BD9-81ED-4DB2-BD59-A6C34878D82A}">
                    <a16:rowId xmlns:a16="http://schemas.microsoft.com/office/drawing/2014/main" val="4181055843"/>
                  </a:ext>
                </a:extLst>
              </a:tr>
              <a:tr h="1990885">
                <a:tc>
                  <a:txBody>
                    <a:bodyPr/>
                    <a:lstStyle/>
                    <a:p>
                      <a:pPr>
                        <a:lnSpc>
                          <a:spcPct val="107000"/>
                        </a:lnSpc>
                        <a:spcAft>
                          <a:spcPts val="0"/>
                        </a:spcAft>
                      </a:pPr>
                      <a:r>
                        <a:rPr lang="en-GB"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Covid-19 direct</a:t>
                      </a:r>
                      <a:endParaRPr lang="en-GB"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50000"/>
                      </a:schemeClr>
                    </a:solidFill>
                  </a:tcPr>
                </a:tc>
                <a:extLst>
                  <a:ext uri="{0D108BD9-81ED-4DB2-BD59-A6C34878D82A}">
                    <a16:rowId xmlns:a16="http://schemas.microsoft.com/office/drawing/2014/main" val="2731024706"/>
                  </a:ext>
                </a:extLst>
              </a:tr>
              <a:tr h="3029050">
                <a:tc>
                  <a:txBody>
                    <a:bodyPr/>
                    <a:lstStyle/>
                    <a:p>
                      <a:pPr>
                        <a:lnSpc>
                          <a:spcPct val="107000"/>
                        </a:lnSpc>
                        <a:spcAft>
                          <a:spcPts val="0"/>
                        </a:spcAft>
                      </a:pPr>
                      <a:r>
                        <a:rPr lang="en-GB"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Covid-19 indirect</a:t>
                      </a:r>
                      <a:endPar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extLst>
                  <a:ext uri="{0D108BD9-81ED-4DB2-BD59-A6C34878D82A}">
                    <a16:rowId xmlns:a16="http://schemas.microsoft.com/office/drawing/2014/main" val="4175076740"/>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589524273"/>
              </p:ext>
            </p:extLst>
          </p:nvPr>
        </p:nvGraphicFramePr>
        <p:xfrm>
          <a:off x="2794907" y="749871"/>
          <a:ext cx="4375652" cy="6057711"/>
        </p:xfrm>
        <a:graphic>
          <a:graphicData uri="http://schemas.openxmlformats.org/drawingml/2006/table">
            <a:tbl>
              <a:tblPr firstRow="1" bandRow="1">
                <a:tableStyleId>{5C22544A-7EE6-4342-B048-85BDC9FD1C3A}</a:tableStyleId>
              </a:tblPr>
              <a:tblGrid>
                <a:gridCol w="2187826">
                  <a:extLst>
                    <a:ext uri="{9D8B030D-6E8A-4147-A177-3AD203B41FA5}">
                      <a16:colId xmlns:a16="http://schemas.microsoft.com/office/drawing/2014/main" val="3441165228"/>
                    </a:ext>
                  </a:extLst>
                </a:gridCol>
                <a:gridCol w="2187826">
                  <a:extLst>
                    <a:ext uri="{9D8B030D-6E8A-4147-A177-3AD203B41FA5}">
                      <a16:colId xmlns:a16="http://schemas.microsoft.com/office/drawing/2014/main" val="2922743101"/>
                    </a:ext>
                  </a:extLst>
                </a:gridCol>
              </a:tblGrid>
              <a:tr h="484419">
                <a:tc gridSpan="2">
                  <a:txBody>
                    <a:bodyPr/>
                    <a:lstStyle/>
                    <a:p>
                      <a:pPr algn="ctr"/>
                      <a:r>
                        <a:rPr lang="en-GB" dirty="0">
                          <a:solidFill>
                            <a:schemeClr val="tx1"/>
                          </a:solidFill>
                        </a:rPr>
                        <a:t>Short-term</a:t>
                      </a:r>
                    </a:p>
                  </a:txBody>
                  <a:tcPr anchor="ctr">
                    <a:solidFill>
                      <a:srgbClr val="FF7C80"/>
                    </a:solidFill>
                  </a:tcPr>
                </a:tc>
                <a:tc hMerge="1">
                  <a:txBody>
                    <a:bodyPr/>
                    <a:lstStyle/>
                    <a:p>
                      <a:endParaRPr lang="en-GB" dirty="0"/>
                    </a:p>
                  </a:txBody>
                  <a:tcPr/>
                </a:tc>
                <a:extLst>
                  <a:ext uri="{0D108BD9-81ED-4DB2-BD59-A6C34878D82A}">
                    <a16:rowId xmlns:a16="http://schemas.microsoft.com/office/drawing/2014/main" val="839250268"/>
                  </a:ext>
                </a:extLst>
              </a:tr>
              <a:tr h="515080">
                <a:tc>
                  <a:txBody>
                    <a:bodyPr/>
                    <a:lstStyle/>
                    <a:p>
                      <a:pPr algn="ctr">
                        <a:lnSpc>
                          <a:spcPct val="107000"/>
                        </a:lnSpc>
                        <a:spcAft>
                          <a:spcPts val="0"/>
                        </a:spcAft>
                      </a:pPr>
                      <a:r>
                        <a:rPr lang="en-GB"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Event </a:t>
                      </a:r>
                      <a:endPar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(cause)</a:t>
                      </a:r>
                    </a:p>
                  </a:txBody>
                  <a:tcPr marL="68580" marR="68580" marT="0" marB="0" anchor="ctr">
                    <a:solidFill>
                      <a:srgbClr val="FF7C80"/>
                    </a:solidFill>
                  </a:tcPr>
                </a:tc>
                <a:tc>
                  <a:txBody>
                    <a:bodyPr/>
                    <a:lstStyle/>
                    <a:p>
                      <a:pPr algn="ctr">
                        <a:lnSpc>
                          <a:spcPct val="107000"/>
                        </a:lnSpc>
                        <a:spcAft>
                          <a:spcPts val="0"/>
                        </a:spcAft>
                      </a:pPr>
                      <a:r>
                        <a:rPr lang="en-GB"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Potential impact</a:t>
                      </a:r>
                      <a:r>
                        <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0"/>
                        </a:spcAft>
                      </a:pPr>
                      <a:r>
                        <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(effect)</a:t>
                      </a:r>
                    </a:p>
                  </a:txBody>
                  <a:tcPr marL="68580" marR="68580" marT="0" marB="0" anchor="ctr">
                    <a:solidFill>
                      <a:srgbClr val="FF7C80"/>
                    </a:solidFill>
                  </a:tcPr>
                </a:tc>
                <a:extLst>
                  <a:ext uri="{0D108BD9-81ED-4DB2-BD59-A6C34878D82A}">
                    <a16:rowId xmlns:a16="http://schemas.microsoft.com/office/drawing/2014/main" val="4181055843"/>
                  </a:ext>
                </a:extLst>
              </a:tr>
              <a:tr h="1196762">
                <a:tc>
                  <a:txBody>
                    <a:bodyPr/>
                    <a:lstStyle/>
                    <a:p>
                      <a:pPr>
                        <a:lnSpc>
                          <a:spcPct val="107000"/>
                        </a:lnSpc>
                        <a:spcAft>
                          <a:spcPts val="600"/>
                        </a:spcAft>
                      </a:pP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Threat from Covid-19, perceived and actual</a:t>
                      </a:r>
                    </a:p>
                  </a:txBody>
                  <a:tcPr marL="68580" marR="68580" marT="0" marB="0" anchor="ctr">
                    <a:solidFill>
                      <a:schemeClr val="bg1">
                        <a:lumMod val="50000"/>
                      </a:schemeClr>
                    </a:solidFill>
                  </a:tcPr>
                </a:tc>
                <a:tc>
                  <a:txBody>
                    <a:bodyPr/>
                    <a:lstStyle/>
                    <a:p>
                      <a:pPr>
                        <a:lnSpc>
                          <a:spcPct val="107000"/>
                        </a:lnSpc>
                        <a:spcAft>
                          <a:spcPts val="600"/>
                        </a:spcAft>
                      </a:pP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Anxiety</a:t>
                      </a:r>
                    </a:p>
                    <a:p>
                      <a:pPr>
                        <a:lnSpc>
                          <a:spcPct val="107000"/>
                        </a:lnSpc>
                        <a:spcAft>
                          <a:spcPts val="600"/>
                        </a:spcAft>
                      </a:pP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Exacerbation of existing psychotic symptoms</a:t>
                      </a:r>
                    </a:p>
                  </a:txBody>
                  <a:tcPr marL="68580" marR="68580" marT="0" marB="0" anchor="ctr">
                    <a:solidFill>
                      <a:schemeClr val="bg1">
                        <a:lumMod val="50000"/>
                      </a:schemeClr>
                    </a:solidFill>
                  </a:tcPr>
                </a:tc>
                <a:extLst>
                  <a:ext uri="{0D108BD9-81ED-4DB2-BD59-A6C34878D82A}">
                    <a16:rowId xmlns:a16="http://schemas.microsoft.com/office/drawing/2014/main" val="2731024706"/>
                  </a:ext>
                </a:extLst>
              </a:tr>
              <a:tr h="637953">
                <a:tc>
                  <a:txBody>
                    <a:bodyPr/>
                    <a:lstStyle/>
                    <a:p>
                      <a:pPr>
                        <a:lnSpc>
                          <a:spcPct val="107000"/>
                        </a:lnSpc>
                        <a:spcAft>
                          <a:spcPts val="600"/>
                        </a:spcAft>
                      </a:pP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Bereavement</a:t>
                      </a:r>
                    </a:p>
                  </a:txBody>
                  <a:tcPr marL="68580" marR="68580" marT="0" marB="0" anchor="ctr">
                    <a:solidFill>
                      <a:schemeClr val="bg1">
                        <a:lumMod val="50000"/>
                      </a:schemeClr>
                    </a:solidFill>
                  </a:tcPr>
                </a:tc>
                <a:tc>
                  <a:txBody>
                    <a:bodyPr/>
                    <a:lstStyle/>
                    <a:p>
                      <a:pPr>
                        <a:lnSpc>
                          <a:spcPct val="107000"/>
                        </a:lnSpc>
                        <a:spcAft>
                          <a:spcPts val="600"/>
                        </a:spcAft>
                      </a:pP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Depression</a:t>
                      </a:r>
                    </a:p>
                  </a:txBody>
                  <a:tcPr marL="68580" marR="68580" marT="0" marB="0" anchor="ctr">
                    <a:solidFill>
                      <a:schemeClr val="bg1">
                        <a:lumMod val="50000"/>
                      </a:schemeClr>
                    </a:solidFill>
                  </a:tcPr>
                </a:tc>
                <a:extLst>
                  <a:ext uri="{0D108BD9-81ED-4DB2-BD59-A6C34878D82A}">
                    <a16:rowId xmlns:a16="http://schemas.microsoft.com/office/drawing/2014/main" val="3697211888"/>
                  </a:ext>
                </a:extLst>
              </a:tr>
              <a:tr h="724251">
                <a:tc>
                  <a:txBody>
                    <a:bodyPr/>
                    <a:lstStyle/>
                    <a:p>
                      <a:pPr>
                        <a:lnSpc>
                          <a:spcPct val="107000"/>
                        </a:lnSpc>
                        <a:spcAft>
                          <a:spcPts val="6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Lockdown and isolation</a:t>
                      </a:r>
                    </a:p>
                  </a:txBody>
                  <a:tcPr marL="68580" marR="68580" marT="0" marB="0" anchor="ctr">
                    <a:solidFill>
                      <a:schemeClr val="bg1">
                        <a:lumMod val="85000"/>
                      </a:schemeClr>
                    </a:solidFill>
                  </a:tcPr>
                </a:tc>
                <a:tc>
                  <a:txBody>
                    <a:bodyPr/>
                    <a:lstStyle/>
                    <a:p>
                      <a:pPr>
                        <a:lnSpc>
                          <a:spcPct val="107000"/>
                        </a:lnSpc>
                        <a:spcAft>
                          <a:spcPts val="6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Anxiety</a:t>
                      </a:r>
                    </a:p>
                    <a:p>
                      <a:pPr>
                        <a:lnSpc>
                          <a:spcPct val="107000"/>
                        </a:lnSpc>
                        <a:spcAft>
                          <a:spcPts val="6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Depression</a:t>
                      </a:r>
                    </a:p>
                    <a:p>
                      <a:pPr>
                        <a:lnSpc>
                          <a:spcPct val="107000"/>
                        </a:lnSpc>
                        <a:spcAft>
                          <a:spcPts val="6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Exacerbation of existing psychotic symptoms</a:t>
                      </a:r>
                    </a:p>
                    <a:p>
                      <a:pPr>
                        <a:lnSpc>
                          <a:spcPct val="107000"/>
                        </a:lnSpc>
                        <a:spcAft>
                          <a:spcPts val="6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Increase</a:t>
                      </a:r>
                      <a:r>
                        <a:rPr lang="en-GB" sz="1400" baseline="0" dirty="0">
                          <a:effectLst/>
                          <a:latin typeface="Calibri" panose="020F0502020204030204" pitchFamily="34" charset="0"/>
                          <a:ea typeface="Calibri" panose="020F0502020204030204" pitchFamily="34" charset="0"/>
                          <a:cs typeface="Times New Roman" panose="02020603050405020304" pitchFamily="18" charset="0"/>
                        </a:rPr>
                        <a:t> in alcohol misuse and other addictions</a:t>
                      </a:r>
                    </a:p>
                    <a:p>
                      <a:pPr>
                        <a:lnSpc>
                          <a:spcPct val="107000"/>
                        </a:lnSpc>
                        <a:spcAft>
                          <a:spcPts val="600"/>
                        </a:spcAft>
                      </a:pPr>
                      <a:r>
                        <a:rPr lang="en-GB" sz="1400" baseline="0" dirty="0">
                          <a:effectLst/>
                          <a:latin typeface="Calibri" panose="020F0502020204030204" pitchFamily="34" charset="0"/>
                          <a:ea typeface="Calibri" panose="020F0502020204030204" pitchFamily="34" charset="0"/>
                          <a:cs typeface="Times New Roman" panose="02020603050405020304" pitchFamily="18" charset="0"/>
                        </a:rPr>
                        <a:t>Educational impact</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extLst>
                  <a:ext uri="{0D108BD9-81ED-4DB2-BD59-A6C34878D82A}">
                    <a16:rowId xmlns:a16="http://schemas.microsoft.com/office/drawing/2014/main" val="3011978411"/>
                  </a:ext>
                </a:extLst>
              </a:tr>
              <a:tr h="483471">
                <a:tc>
                  <a:txBody>
                    <a:bodyPr/>
                    <a:lstStyle/>
                    <a:p>
                      <a:pPr>
                        <a:lnSpc>
                          <a:spcPct val="107000"/>
                        </a:lnSpc>
                        <a:spcAft>
                          <a:spcPts val="6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Fear of potential economic impact</a:t>
                      </a:r>
                    </a:p>
                  </a:txBody>
                  <a:tcPr marL="68580" marR="68580" marT="0" marB="0" anchor="ctr">
                    <a:solidFill>
                      <a:schemeClr val="bg1">
                        <a:lumMod val="85000"/>
                      </a:schemeClr>
                    </a:solidFill>
                  </a:tcPr>
                </a:tc>
                <a:tc>
                  <a:txBody>
                    <a:bodyPr/>
                    <a:lstStyle/>
                    <a:p>
                      <a:pPr>
                        <a:lnSpc>
                          <a:spcPct val="107000"/>
                        </a:lnSpc>
                        <a:spcAft>
                          <a:spcPts val="6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Anxiety</a:t>
                      </a:r>
                    </a:p>
                  </a:txBody>
                  <a:tcPr marL="68580" marR="68580" marT="0" marB="0" anchor="ctr">
                    <a:solidFill>
                      <a:schemeClr val="bg1">
                        <a:lumMod val="85000"/>
                      </a:schemeClr>
                    </a:solidFill>
                  </a:tcPr>
                </a:tc>
                <a:extLst>
                  <a:ext uri="{0D108BD9-81ED-4DB2-BD59-A6C34878D82A}">
                    <a16:rowId xmlns:a16="http://schemas.microsoft.com/office/drawing/2014/main" val="4175076740"/>
                  </a:ext>
                </a:extLst>
              </a:tr>
              <a:tr h="724251">
                <a:tc>
                  <a:txBody>
                    <a:bodyPr/>
                    <a:lstStyle/>
                    <a:p>
                      <a:pPr>
                        <a:lnSpc>
                          <a:spcPct val="107000"/>
                        </a:lnSpc>
                        <a:spcAft>
                          <a:spcPts val="6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Adversely affected personal relationships, including domestic violence</a:t>
                      </a:r>
                    </a:p>
                  </a:txBody>
                  <a:tcPr marL="68580" marR="68580" marT="0" marB="0" anchor="ctr">
                    <a:solidFill>
                      <a:schemeClr val="bg1">
                        <a:lumMod val="85000"/>
                      </a:schemeClr>
                    </a:solidFill>
                  </a:tcPr>
                </a:tc>
                <a:tc>
                  <a:txBody>
                    <a:bodyPr/>
                    <a:lstStyle/>
                    <a:p>
                      <a:pPr>
                        <a:lnSpc>
                          <a:spcPct val="107000"/>
                        </a:lnSpc>
                        <a:spcAft>
                          <a:spcPts val="6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Anxiety</a:t>
                      </a:r>
                    </a:p>
                    <a:p>
                      <a:pPr>
                        <a:lnSpc>
                          <a:spcPct val="107000"/>
                        </a:lnSpc>
                        <a:spcAft>
                          <a:spcPts val="6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Depression</a:t>
                      </a:r>
                    </a:p>
                    <a:p>
                      <a:pPr>
                        <a:lnSpc>
                          <a:spcPct val="107000"/>
                        </a:lnSpc>
                        <a:spcAft>
                          <a:spcPts val="6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PTSD</a:t>
                      </a:r>
                    </a:p>
                  </a:txBody>
                  <a:tcPr marL="68580" marR="68580" marT="0" marB="0" anchor="ctr">
                    <a:solidFill>
                      <a:schemeClr val="bg1">
                        <a:lumMod val="85000"/>
                      </a:schemeClr>
                    </a:solidFill>
                  </a:tcPr>
                </a:tc>
                <a:extLst>
                  <a:ext uri="{0D108BD9-81ED-4DB2-BD59-A6C34878D82A}">
                    <a16:rowId xmlns:a16="http://schemas.microsoft.com/office/drawing/2014/main" val="1014174077"/>
                  </a:ext>
                </a:extLst>
              </a:tr>
            </a:tbl>
          </a:graphicData>
        </a:graphic>
      </p:graphicFrame>
      <p:sp>
        <p:nvSpPr>
          <p:cNvPr id="8" name="TextBox 7"/>
          <p:cNvSpPr txBox="1"/>
          <p:nvPr/>
        </p:nvSpPr>
        <p:spPr>
          <a:xfrm>
            <a:off x="0" y="-7259"/>
            <a:ext cx="10530039" cy="757130"/>
          </a:xfrm>
          <a:prstGeom prst="rect">
            <a:avLst/>
          </a:prstGeom>
          <a:noFill/>
        </p:spPr>
        <p:txBody>
          <a:bodyPr wrap="square" rtlCol="0">
            <a:spAutoFit/>
          </a:bodyPr>
          <a:lstStyle/>
          <a:p>
            <a:pPr>
              <a:lnSpc>
                <a:spcPct val="90000"/>
              </a:lnSpc>
            </a:pPr>
            <a:r>
              <a:rPr lang="en-GB" sz="2400" b="1" dirty="0"/>
              <a:t>Expected events-impacts arising from Covid-19, direct and indirect: mental health (adult and older adult)</a:t>
            </a:r>
            <a:r>
              <a:rPr lang="en-GB" sz="2400" b="1" baseline="30000" dirty="0"/>
              <a:t>†</a:t>
            </a:r>
          </a:p>
        </p:txBody>
      </p:sp>
      <p:sp>
        <p:nvSpPr>
          <p:cNvPr id="3" name="TextBox 2"/>
          <p:cNvSpPr txBox="1"/>
          <p:nvPr/>
        </p:nvSpPr>
        <p:spPr>
          <a:xfrm>
            <a:off x="143990" y="749871"/>
            <a:ext cx="2472601" cy="954107"/>
          </a:xfrm>
          <a:prstGeom prst="rect">
            <a:avLst/>
          </a:prstGeom>
          <a:noFill/>
        </p:spPr>
        <p:txBody>
          <a:bodyPr wrap="square" rtlCol="0">
            <a:spAutoFit/>
          </a:bodyPr>
          <a:lstStyle/>
          <a:p>
            <a:r>
              <a:rPr lang="en-GB" sz="1400" dirty="0"/>
              <a:t>†</a:t>
            </a:r>
            <a:r>
              <a:rPr lang="en-GB" sz="1400" b="1" dirty="0"/>
              <a:t> </a:t>
            </a:r>
            <a:r>
              <a:rPr lang="en-GB" sz="1400" dirty="0"/>
              <a:t>consideration also given to children and young people, and those with a learning disability and/or autism</a:t>
            </a:r>
          </a:p>
        </p:txBody>
      </p:sp>
    </p:spTree>
    <p:extLst>
      <p:ext uri="{BB962C8B-B14F-4D97-AF65-F5344CB8AC3E}">
        <p14:creationId xmlns:p14="http://schemas.microsoft.com/office/powerpoint/2010/main" val="1650531162"/>
      </p:ext>
    </p:extLst>
  </p:cSld>
  <p:clrMapOvr>
    <a:masterClrMapping/>
  </p:clrMapOvr>
  <mc:AlternateContent xmlns:mc="http://schemas.openxmlformats.org/markup-compatibility/2006" xmlns:p14="http://schemas.microsoft.com/office/powerpoint/2010/main">
    <mc:Choice Requires="p14">
      <p:transition spd="slow" p14:dur="20000" advClick="0" advTm="20000">
        <p:cut/>
      </p:transition>
    </mc:Choice>
    <mc:Fallback xmlns="">
      <p:transition spd="slow" advClick="0" advTm="20000">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91023" y="5024387"/>
            <a:ext cx="2107933" cy="16747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3" name="Table 2"/>
          <p:cNvGraphicFramePr>
            <a:graphicFrameLocks noGrp="1"/>
          </p:cNvGraphicFramePr>
          <p:nvPr/>
        </p:nvGraphicFramePr>
        <p:xfrm>
          <a:off x="540488" y="1426213"/>
          <a:ext cx="8128000" cy="3806035"/>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180708493"/>
                    </a:ext>
                  </a:extLst>
                </a:gridCol>
              </a:tblGrid>
              <a:tr h="3806035">
                <a:tc>
                  <a:txBody>
                    <a:bodyPr/>
                    <a:lstStyle/>
                    <a:p>
                      <a:endParaRPr lang="en-GB" dirty="0"/>
                    </a:p>
                  </a:txBody>
                  <a:tcPr>
                    <a:solidFill>
                      <a:schemeClr val="accent1">
                        <a:lumMod val="20000"/>
                        <a:lumOff val="80000"/>
                      </a:schemeClr>
                    </a:solidFill>
                  </a:tcPr>
                </a:tc>
                <a:extLst>
                  <a:ext uri="{0D108BD9-81ED-4DB2-BD59-A6C34878D82A}">
                    <a16:rowId xmlns:a16="http://schemas.microsoft.com/office/drawing/2014/main" val="839567199"/>
                  </a:ext>
                </a:extLst>
              </a:tr>
            </a:tbl>
          </a:graphicData>
        </a:graphic>
      </p:graphicFrame>
      <p:sp>
        <p:nvSpPr>
          <p:cNvPr id="4" name="TextBox 3"/>
          <p:cNvSpPr txBox="1"/>
          <p:nvPr/>
        </p:nvSpPr>
        <p:spPr>
          <a:xfrm>
            <a:off x="298809" y="407055"/>
            <a:ext cx="6409703" cy="461665"/>
          </a:xfrm>
          <a:prstGeom prst="rect">
            <a:avLst/>
          </a:prstGeom>
          <a:noFill/>
        </p:spPr>
        <p:txBody>
          <a:bodyPr wrap="square" rtlCol="0">
            <a:spAutoFit/>
          </a:bodyPr>
          <a:lstStyle/>
          <a:p>
            <a:r>
              <a:rPr lang="en-GB" sz="2400" b="1" dirty="0"/>
              <a:t>Forecasting future demand</a:t>
            </a:r>
          </a:p>
        </p:txBody>
      </p:sp>
      <p:grpSp>
        <p:nvGrpSpPr>
          <p:cNvPr id="5" name="Group 4"/>
          <p:cNvGrpSpPr/>
          <p:nvPr/>
        </p:nvGrpSpPr>
        <p:grpSpPr>
          <a:xfrm>
            <a:off x="1695186" y="2327654"/>
            <a:ext cx="6528121" cy="2245953"/>
            <a:chOff x="1880886" y="1962560"/>
            <a:chExt cx="6528121" cy="2245953"/>
          </a:xfrm>
        </p:grpSpPr>
        <p:sp>
          <p:nvSpPr>
            <p:cNvPr id="6" name="Freeform 5"/>
            <p:cNvSpPr/>
            <p:nvPr/>
          </p:nvSpPr>
          <p:spPr>
            <a:xfrm>
              <a:off x="1880886" y="2078307"/>
              <a:ext cx="6047714" cy="2130206"/>
            </a:xfrm>
            <a:custGeom>
              <a:avLst/>
              <a:gdLst>
                <a:gd name="connsiteX0" fmla="*/ 0 w 6047714"/>
                <a:gd name="connsiteY0" fmla="*/ 1295714 h 2130206"/>
                <a:gd name="connsiteX1" fmla="*/ 578734 w 6047714"/>
                <a:gd name="connsiteY1" fmla="*/ 1098944 h 2130206"/>
                <a:gd name="connsiteX2" fmla="*/ 1099595 w 6047714"/>
                <a:gd name="connsiteY2" fmla="*/ 2117516 h 2130206"/>
                <a:gd name="connsiteX3" fmla="*/ 2100805 w 6047714"/>
                <a:gd name="connsiteY3" fmla="*/ 1573506 h 2130206"/>
                <a:gd name="connsiteX4" fmla="*/ 5480613 w 6047714"/>
                <a:gd name="connsiteY4" fmla="*/ 201906 h 2130206"/>
                <a:gd name="connsiteX5" fmla="*/ 6013048 w 6047714"/>
                <a:gd name="connsiteY5" fmla="*/ 34073 h 21302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47714" h="2130206">
                  <a:moveTo>
                    <a:pt x="0" y="1295714"/>
                  </a:moveTo>
                  <a:cubicBezTo>
                    <a:pt x="197734" y="1128845"/>
                    <a:pt x="395468" y="961977"/>
                    <a:pt x="578734" y="1098944"/>
                  </a:cubicBezTo>
                  <a:cubicBezTo>
                    <a:pt x="762000" y="1235911"/>
                    <a:pt x="845917" y="2038422"/>
                    <a:pt x="1099595" y="2117516"/>
                  </a:cubicBezTo>
                  <a:cubicBezTo>
                    <a:pt x="1353273" y="2196610"/>
                    <a:pt x="1370635" y="1892774"/>
                    <a:pt x="2100805" y="1573506"/>
                  </a:cubicBezTo>
                  <a:cubicBezTo>
                    <a:pt x="2830975" y="1254238"/>
                    <a:pt x="4828573" y="458478"/>
                    <a:pt x="5480613" y="201906"/>
                  </a:cubicBezTo>
                  <a:cubicBezTo>
                    <a:pt x="6132653" y="-54666"/>
                    <a:pt x="6072850" y="-10297"/>
                    <a:pt x="6013048" y="34073"/>
                  </a:cubicBezTo>
                </a:path>
              </a:pathLst>
            </a:custGeom>
            <a:noFill/>
            <a:ln w="317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7876572" y="1962560"/>
              <a:ext cx="532435" cy="346589"/>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 name="TextBox 7"/>
          <p:cNvSpPr txBox="1"/>
          <p:nvPr/>
        </p:nvSpPr>
        <p:spPr>
          <a:xfrm rot="16200000">
            <a:off x="-1481989" y="3134559"/>
            <a:ext cx="3580182" cy="369332"/>
          </a:xfrm>
          <a:prstGeom prst="rect">
            <a:avLst/>
          </a:prstGeom>
          <a:noFill/>
        </p:spPr>
        <p:txBody>
          <a:bodyPr wrap="square" rtlCol="0">
            <a:spAutoFit/>
          </a:bodyPr>
          <a:lstStyle/>
          <a:p>
            <a:pPr algn="ctr"/>
            <a:r>
              <a:rPr lang="en-GB" b="1" dirty="0"/>
              <a:t>Demand </a:t>
            </a:r>
            <a:r>
              <a:rPr lang="en-GB" dirty="0"/>
              <a:t>(numbers of service users)</a:t>
            </a:r>
            <a:endParaRPr lang="en-GB" b="1" dirty="0"/>
          </a:p>
        </p:txBody>
      </p:sp>
      <p:sp>
        <p:nvSpPr>
          <p:cNvPr id="9" name="TextBox 8"/>
          <p:cNvSpPr txBox="1"/>
          <p:nvPr/>
        </p:nvSpPr>
        <p:spPr>
          <a:xfrm rot="16200000">
            <a:off x="-535262" y="3775087"/>
            <a:ext cx="3760435" cy="369332"/>
          </a:xfrm>
          <a:prstGeom prst="rect">
            <a:avLst/>
          </a:prstGeom>
          <a:noFill/>
        </p:spPr>
        <p:txBody>
          <a:bodyPr wrap="square" rtlCol="0">
            <a:spAutoFit/>
          </a:bodyPr>
          <a:lstStyle/>
          <a:p>
            <a:r>
              <a:rPr lang="en-GB" dirty="0">
                <a:solidFill>
                  <a:schemeClr val="bg2">
                    <a:lumMod val="75000"/>
                  </a:schemeClr>
                </a:solidFill>
              </a:rPr>
              <a:t>------------------------------------------------</a:t>
            </a:r>
          </a:p>
        </p:txBody>
      </p:sp>
      <p:sp>
        <p:nvSpPr>
          <p:cNvPr id="10" name="TextBox 9"/>
          <p:cNvSpPr txBox="1"/>
          <p:nvPr/>
        </p:nvSpPr>
        <p:spPr>
          <a:xfrm rot="16200000">
            <a:off x="326621" y="3820497"/>
            <a:ext cx="3662719" cy="381965"/>
          </a:xfrm>
          <a:prstGeom prst="rect">
            <a:avLst/>
          </a:prstGeom>
          <a:noFill/>
        </p:spPr>
        <p:txBody>
          <a:bodyPr wrap="square" rtlCol="0">
            <a:spAutoFit/>
          </a:bodyPr>
          <a:lstStyle/>
          <a:p>
            <a:r>
              <a:rPr lang="en-GB" dirty="0">
                <a:solidFill>
                  <a:schemeClr val="bg2">
                    <a:lumMod val="75000"/>
                  </a:schemeClr>
                </a:solidFill>
              </a:rPr>
              <a:t>------------------------------------------------</a:t>
            </a:r>
          </a:p>
        </p:txBody>
      </p:sp>
      <p:sp>
        <p:nvSpPr>
          <p:cNvPr id="11" name="TextBox 10"/>
          <p:cNvSpPr txBox="1"/>
          <p:nvPr/>
        </p:nvSpPr>
        <p:spPr>
          <a:xfrm>
            <a:off x="1104878" y="5508890"/>
            <a:ext cx="1296365" cy="307777"/>
          </a:xfrm>
          <a:prstGeom prst="rect">
            <a:avLst/>
          </a:prstGeom>
          <a:noFill/>
        </p:spPr>
        <p:txBody>
          <a:bodyPr wrap="square" rtlCol="0">
            <a:spAutoFit/>
          </a:bodyPr>
          <a:lstStyle/>
          <a:p>
            <a:pPr algn="ctr"/>
            <a:r>
              <a:rPr lang="en-GB" sz="1400" dirty="0"/>
              <a:t>pre-</a:t>
            </a:r>
            <a:r>
              <a:rPr lang="en-GB" sz="1400" dirty="0" err="1"/>
              <a:t>Covid</a:t>
            </a:r>
            <a:endParaRPr lang="en-GB" sz="1400" dirty="0"/>
          </a:p>
        </p:txBody>
      </p:sp>
      <p:sp>
        <p:nvSpPr>
          <p:cNvPr id="12" name="TextBox 11"/>
          <p:cNvSpPr txBox="1"/>
          <p:nvPr/>
        </p:nvSpPr>
        <p:spPr>
          <a:xfrm rot="16200000">
            <a:off x="914751" y="3576747"/>
            <a:ext cx="4144483" cy="381965"/>
          </a:xfrm>
          <a:prstGeom prst="rect">
            <a:avLst/>
          </a:prstGeom>
          <a:noFill/>
        </p:spPr>
        <p:txBody>
          <a:bodyPr wrap="square" rtlCol="0">
            <a:spAutoFit/>
          </a:bodyPr>
          <a:lstStyle/>
          <a:p>
            <a:r>
              <a:rPr lang="en-GB" dirty="0">
                <a:solidFill>
                  <a:schemeClr val="bg2">
                    <a:lumMod val="75000"/>
                  </a:schemeClr>
                </a:solidFill>
              </a:rPr>
              <a:t>-------------------------------------------------</a:t>
            </a:r>
          </a:p>
        </p:txBody>
      </p:sp>
      <p:sp>
        <p:nvSpPr>
          <p:cNvPr id="13" name="TextBox 12"/>
          <p:cNvSpPr txBox="1"/>
          <p:nvPr/>
        </p:nvSpPr>
        <p:spPr>
          <a:xfrm>
            <a:off x="1950444" y="5506022"/>
            <a:ext cx="1227531" cy="307777"/>
          </a:xfrm>
          <a:prstGeom prst="rect">
            <a:avLst/>
          </a:prstGeom>
          <a:noFill/>
        </p:spPr>
        <p:txBody>
          <a:bodyPr wrap="square" rtlCol="0">
            <a:spAutoFit/>
          </a:bodyPr>
          <a:lstStyle/>
          <a:p>
            <a:pPr algn="ctr"/>
            <a:r>
              <a:rPr lang="en-GB" sz="1400" dirty="0"/>
              <a:t>Covid</a:t>
            </a:r>
          </a:p>
        </p:txBody>
      </p:sp>
      <p:sp>
        <p:nvSpPr>
          <p:cNvPr id="14" name="TextBox 13"/>
          <p:cNvSpPr txBox="1"/>
          <p:nvPr/>
        </p:nvSpPr>
        <p:spPr>
          <a:xfrm>
            <a:off x="2986992" y="5503154"/>
            <a:ext cx="4844735" cy="307777"/>
          </a:xfrm>
          <a:prstGeom prst="rect">
            <a:avLst/>
          </a:prstGeom>
          <a:noFill/>
        </p:spPr>
        <p:txBody>
          <a:bodyPr wrap="square" rtlCol="0">
            <a:spAutoFit/>
          </a:bodyPr>
          <a:lstStyle/>
          <a:p>
            <a:pPr algn="ctr"/>
            <a:r>
              <a:rPr lang="en-GB" sz="1400" dirty="0"/>
              <a:t>post-</a:t>
            </a:r>
            <a:r>
              <a:rPr lang="en-GB" sz="1400" dirty="0" err="1"/>
              <a:t>Covid</a:t>
            </a:r>
            <a:r>
              <a:rPr lang="en-GB" sz="1400" dirty="0"/>
              <a:t> peak</a:t>
            </a:r>
          </a:p>
        </p:txBody>
      </p:sp>
      <p:cxnSp>
        <p:nvCxnSpPr>
          <p:cNvPr id="15" name="Straight Connector 14"/>
          <p:cNvCxnSpPr/>
          <p:nvPr/>
        </p:nvCxnSpPr>
        <p:spPr>
          <a:xfrm flipV="1">
            <a:off x="2149420" y="3449937"/>
            <a:ext cx="2989438" cy="13597"/>
          </a:xfrm>
          <a:prstGeom prst="line">
            <a:avLst/>
          </a:prstGeom>
          <a:ln w="2222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926615" y="3488860"/>
            <a:ext cx="1154093" cy="491160"/>
          </a:xfrm>
          <a:prstGeom prst="rect">
            <a:avLst/>
          </a:prstGeom>
          <a:noFill/>
        </p:spPr>
        <p:txBody>
          <a:bodyPr wrap="square" rtlCol="0">
            <a:spAutoFit/>
          </a:bodyPr>
          <a:lstStyle/>
          <a:p>
            <a:pPr algn="ctr">
              <a:lnSpc>
                <a:spcPct val="80000"/>
              </a:lnSpc>
            </a:pPr>
            <a:r>
              <a:rPr lang="en-GB" sz="1600" b="1" dirty="0">
                <a:solidFill>
                  <a:schemeClr val="accent2">
                    <a:lumMod val="75000"/>
                  </a:schemeClr>
                </a:solidFill>
              </a:rPr>
              <a:t>Covid supressed</a:t>
            </a:r>
          </a:p>
        </p:txBody>
      </p:sp>
      <p:cxnSp>
        <p:nvCxnSpPr>
          <p:cNvPr id="17" name="Straight Connector 16"/>
          <p:cNvCxnSpPr/>
          <p:nvPr/>
        </p:nvCxnSpPr>
        <p:spPr>
          <a:xfrm flipV="1">
            <a:off x="2189835" y="2414361"/>
            <a:ext cx="5501037" cy="27606"/>
          </a:xfrm>
          <a:prstGeom prst="line">
            <a:avLst/>
          </a:prstGeom>
          <a:ln w="22225">
            <a:solidFill>
              <a:srgbClr val="00B05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755626" y="2739457"/>
            <a:ext cx="1154093" cy="491160"/>
          </a:xfrm>
          <a:prstGeom prst="rect">
            <a:avLst/>
          </a:prstGeom>
          <a:noFill/>
        </p:spPr>
        <p:txBody>
          <a:bodyPr wrap="square" rtlCol="0">
            <a:spAutoFit/>
          </a:bodyPr>
          <a:lstStyle/>
          <a:p>
            <a:pPr algn="ctr">
              <a:lnSpc>
                <a:spcPct val="80000"/>
              </a:lnSpc>
            </a:pPr>
            <a:r>
              <a:rPr lang="en-GB" sz="1600" b="1" dirty="0">
                <a:solidFill>
                  <a:srgbClr val="00B050"/>
                </a:solidFill>
              </a:rPr>
              <a:t>Covid generated</a:t>
            </a:r>
          </a:p>
        </p:txBody>
      </p:sp>
      <p:sp>
        <p:nvSpPr>
          <p:cNvPr id="19" name="TextBox 18"/>
          <p:cNvSpPr txBox="1"/>
          <p:nvPr/>
        </p:nvSpPr>
        <p:spPr>
          <a:xfrm>
            <a:off x="6801601" y="5565110"/>
            <a:ext cx="2310975" cy="307777"/>
          </a:xfrm>
          <a:prstGeom prst="rect">
            <a:avLst/>
          </a:prstGeom>
          <a:noFill/>
        </p:spPr>
        <p:txBody>
          <a:bodyPr wrap="square" rtlCol="0">
            <a:spAutoFit/>
          </a:bodyPr>
          <a:lstStyle/>
          <a:p>
            <a:pPr algn="ctr"/>
            <a:r>
              <a:rPr lang="en-GB" sz="1400" dirty="0"/>
              <a:t>Second wave?</a:t>
            </a:r>
          </a:p>
        </p:txBody>
      </p:sp>
      <p:graphicFrame>
        <p:nvGraphicFramePr>
          <p:cNvPr id="21" name="Table 20"/>
          <p:cNvGraphicFramePr>
            <a:graphicFrameLocks noGrp="1"/>
          </p:cNvGraphicFramePr>
          <p:nvPr/>
        </p:nvGraphicFramePr>
        <p:xfrm>
          <a:off x="8834052" y="1726036"/>
          <a:ext cx="3136387" cy="3383280"/>
        </p:xfrm>
        <a:graphic>
          <a:graphicData uri="http://schemas.openxmlformats.org/drawingml/2006/table">
            <a:tbl>
              <a:tblPr firstRow="1" bandRow="1">
                <a:tableStyleId>{5C22544A-7EE6-4342-B048-85BDC9FD1C3A}</a:tableStyleId>
              </a:tblPr>
              <a:tblGrid>
                <a:gridCol w="3136387">
                  <a:extLst>
                    <a:ext uri="{9D8B030D-6E8A-4147-A177-3AD203B41FA5}">
                      <a16:colId xmlns:a16="http://schemas.microsoft.com/office/drawing/2014/main" val="2848640906"/>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schemeClr val="tx1"/>
                          </a:solidFill>
                          <a:effectLst/>
                          <a:uLnTx/>
                          <a:uFillTx/>
                          <a:latin typeface="+mn-lt"/>
                          <a:ea typeface="+mn-ea"/>
                          <a:cs typeface="+mn-cs"/>
                        </a:rPr>
                        <a:t>Covid-supressed</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Service users known to us who have currently ceased / postponed their engagement with our services.</a:t>
                      </a:r>
                    </a:p>
                    <a:p>
                      <a:pPr marL="0" marR="0" lvl="0" indent="0" algn="l" defTabSz="914400" rtl="0" eaLnBrk="1" fontAlgn="auto" latinLnBrk="0" hangingPunct="1">
                        <a:lnSpc>
                          <a:spcPct val="9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It is assumed these will return to services over time, however, their mental health could be changed from pre-Covid state.</a:t>
                      </a:r>
                      <a:endParaRPr lang="en-GB" dirty="0"/>
                    </a:p>
                  </a:txBody>
                  <a:tcPr>
                    <a:solidFill>
                      <a:schemeClr val="accent2">
                        <a:lumMod val="60000"/>
                        <a:lumOff val="40000"/>
                      </a:schemeClr>
                    </a:solidFill>
                  </a:tcPr>
                </a:tc>
                <a:extLst>
                  <a:ext uri="{0D108BD9-81ED-4DB2-BD59-A6C34878D82A}">
                    <a16:rowId xmlns:a16="http://schemas.microsoft.com/office/drawing/2014/main" val="247716733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schemeClr val="tx1"/>
                          </a:solidFill>
                          <a:effectLst/>
                          <a:uLnTx/>
                          <a:uFillTx/>
                          <a:latin typeface="+mn-lt"/>
                          <a:ea typeface="+mn-ea"/>
                          <a:cs typeface="+mn-cs"/>
                        </a:rPr>
                        <a:t>Covid-generated</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People not yet known to us, whose experiences of Covid, both direct and indirect, has caused them to develop a degree of mental illness.</a:t>
                      </a:r>
                    </a:p>
                  </a:txBody>
                  <a:tcPr>
                    <a:solidFill>
                      <a:schemeClr val="accent6">
                        <a:lumMod val="60000"/>
                        <a:lumOff val="40000"/>
                      </a:schemeClr>
                    </a:solidFill>
                  </a:tcPr>
                </a:tc>
                <a:extLst>
                  <a:ext uri="{0D108BD9-81ED-4DB2-BD59-A6C34878D82A}">
                    <a16:rowId xmlns:a16="http://schemas.microsoft.com/office/drawing/2014/main" val="8530121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schemeClr val="tx1"/>
                          </a:solidFill>
                          <a:effectLst/>
                          <a:uLnTx/>
                          <a:uFillTx/>
                          <a:latin typeface="+mn-lt"/>
                          <a:ea typeface="+mn-ea"/>
                          <a:cs typeface="+mn-cs"/>
                        </a:rPr>
                        <a:t>Covid-altered intervention</a:t>
                      </a:r>
                    </a:p>
                    <a:p>
                      <a:pPr marL="0" marR="0" lvl="0" indent="0" algn="l" defTabSz="914400" rtl="0" eaLnBrk="1" fontAlgn="auto" latinLnBrk="0" hangingPunct="1">
                        <a:lnSpc>
                          <a:spcPct val="90000"/>
                        </a:lnSpc>
                        <a:spcBef>
                          <a:spcPts val="0"/>
                        </a:spcBef>
                        <a:spcAft>
                          <a:spcPts val="0"/>
                        </a:spcAft>
                        <a:buClrTx/>
                        <a:buSzTx/>
                        <a:buFontTx/>
                        <a:buNone/>
                        <a:tabLst/>
                        <a:defRPr/>
                      </a:pPr>
                      <a:r>
                        <a:rPr lang="en-GB" sz="1200" dirty="0"/>
                        <a:t>Service users in this group have remained in contact with services, but have received a changed intervention, i.e. telephone and/or video call. For some, this will result</a:t>
                      </a:r>
                      <a:r>
                        <a:rPr lang="en-GB" sz="1200" baseline="0" dirty="0"/>
                        <a:t> in a change in their mental health.</a:t>
                      </a:r>
                      <a:endParaRPr lang="en-GB" sz="1200" dirty="0"/>
                    </a:p>
                  </a:txBody>
                  <a:tcPr>
                    <a:solidFill>
                      <a:schemeClr val="accent5">
                        <a:lumMod val="40000"/>
                        <a:lumOff val="60000"/>
                      </a:schemeClr>
                    </a:solidFill>
                  </a:tcPr>
                </a:tc>
                <a:extLst>
                  <a:ext uri="{0D108BD9-81ED-4DB2-BD59-A6C34878D82A}">
                    <a16:rowId xmlns:a16="http://schemas.microsoft.com/office/drawing/2014/main" val="1536805775"/>
                  </a:ext>
                </a:extLst>
              </a:tr>
            </a:tbl>
          </a:graphicData>
        </a:graphic>
      </p:graphicFrame>
      <p:sp>
        <p:nvSpPr>
          <p:cNvPr id="22" name="Rectangle 21"/>
          <p:cNvSpPr/>
          <p:nvPr/>
        </p:nvSpPr>
        <p:spPr>
          <a:xfrm>
            <a:off x="0" y="6371924"/>
            <a:ext cx="12192000" cy="486076"/>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Model is broadly applicable to all areas but will vary in impact by service line</a:t>
            </a:r>
          </a:p>
        </p:txBody>
      </p:sp>
    </p:spTree>
    <p:extLst>
      <p:ext uri="{BB962C8B-B14F-4D97-AF65-F5344CB8AC3E}">
        <p14:creationId xmlns:p14="http://schemas.microsoft.com/office/powerpoint/2010/main" val="3396647082"/>
      </p:ext>
    </p:extLst>
  </p:cSld>
  <p:clrMapOvr>
    <a:masterClrMapping/>
  </p:clrMapOvr>
  <mc:AlternateContent xmlns:mc="http://schemas.openxmlformats.org/markup-compatibility/2006" xmlns:p14="http://schemas.microsoft.com/office/powerpoint/2010/main">
    <mc:Choice Requires="p14">
      <p:transition spd="slow" p14:dur="20000" advClick="0" advTm="20000">
        <p:cut/>
      </p:transition>
    </mc:Choice>
    <mc:Fallback xmlns="">
      <p:transition spd="slow" advClick="0" advTm="20000">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9991023" y="212651"/>
            <a:ext cx="2002503" cy="14353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p:cNvSpPr/>
          <p:nvPr/>
        </p:nvSpPr>
        <p:spPr>
          <a:xfrm>
            <a:off x="9991023" y="5024387"/>
            <a:ext cx="2107933" cy="16747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3" name="Diagram 2"/>
          <p:cNvGraphicFramePr/>
          <p:nvPr/>
        </p:nvGraphicFramePr>
        <p:xfrm>
          <a:off x="5903805" y="410909"/>
          <a:ext cx="3600000" cy="360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4" name="Group 3"/>
          <p:cNvGrpSpPr/>
          <p:nvPr/>
        </p:nvGrpSpPr>
        <p:grpSpPr>
          <a:xfrm>
            <a:off x="963625" y="2693442"/>
            <a:ext cx="5815547" cy="707813"/>
            <a:chOff x="1160608" y="3158262"/>
            <a:chExt cx="5936933" cy="707813"/>
          </a:xfrm>
        </p:grpSpPr>
        <p:sp>
          <p:nvSpPr>
            <p:cNvPr id="5" name="U-Turn Arrow 4"/>
            <p:cNvSpPr/>
            <p:nvPr/>
          </p:nvSpPr>
          <p:spPr>
            <a:xfrm rot="10800000">
              <a:off x="1160608" y="3158262"/>
              <a:ext cx="5812510" cy="707813"/>
            </a:xfrm>
            <a:prstGeom prst="uturnArrow">
              <a:avLst>
                <a:gd name="adj1" fmla="val 25000"/>
                <a:gd name="adj2" fmla="val 25000"/>
                <a:gd name="adj3" fmla="val 25000"/>
                <a:gd name="adj4" fmla="val 50000"/>
                <a:gd name="adj5" fmla="val 75000"/>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6" name="Rectangle 5"/>
            <p:cNvSpPr/>
            <p:nvPr/>
          </p:nvSpPr>
          <p:spPr>
            <a:xfrm>
              <a:off x="6654350" y="3158262"/>
              <a:ext cx="443191" cy="21716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 name="Rounded Rectangle 7"/>
          <p:cNvSpPr/>
          <p:nvPr/>
        </p:nvSpPr>
        <p:spPr>
          <a:xfrm>
            <a:off x="335910" y="1553522"/>
            <a:ext cx="1600200" cy="1261857"/>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en-GB" sz="1200" dirty="0">
                <a:solidFill>
                  <a:schemeClr val="bg1"/>
                </a:solidFill>
              </a:rPr>
              <a:t>Outline likely impacts across age groups in order to develop sub-groups</a:t>
            </a:r>
          </a:p>
        </p:txBody>
      </p:sp>
      <p:sp>
        <p:nvSpPr>
          <p:cNvPr id="9" name="Rounded Rectangle 8"/>
          <p:cNvSpPr/>
          <p:nvPr/>
        </p:nvSpPr>
        <p:spPr>
          <a:xfrm>
            <a:off x="7840759" y="1553524"/>
            <a:ext cx="1600200" cy="1261856"/>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80000"/>
              </a:lnSpc>
            </a:pPr>
            <a:r>
              <a:rPr lang="en-GB" sz="1200" dirty="0">
                <a:solidFill>
                  <a:schemeClr val="bg1"/>
                </a:solidFill>
              </a:rPr>
              <a:t>Apply %age rates from studies, with “highs” and “lows”</a:t>
            </a:r>
          </a:p>
        </p:txBody>
      </p:sp>
      <p:sp>
        <p:nvSpPr>
          <p:cNvPr id="10" name="Rounded Rectangle 9"/>
          <p:cNvSpPr/>
          <p:nvPr/>
        </p:nvSpPr>
        <p:spPr>
          <a:xfrm>
            <a:off x="5956202" y="1553524"/>
            <a:ext cx="1600200" cy="1261856"/>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80000"/>
              </a:lnSpc>
            </a:pPr>
            <a:r>
              <a:rPr lang="en-GB" sz="1200" dirty="0">
                <a:solidFill>
                  <a:schemeClr val="bg1"/>
                </a:solidFill>
              </a:rPr>
              <a:t>Research literature for impacts on age groups and sub-groups</a:t>
            </a:r>
          </a:p>
        </p:txBody>
      </p:sp>
      <p:sp>
        <p:nvSpPr>
          <p:cNvPr id="11" name="Rounded Rectangle 10"/>
          <p:cNvSpPr/>
          <p:nvPr/>
        </p:nvSpPr>
        <p:spPr>
          <a:xfrm>
            <a:off x="2254191" y="1553522"/>
            <a:ext cx="1600200" cy="1261857"/>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en-GB" sz="1200" dirty="0">
                <a:solidFill>
                  <a:schemeClr val="bg1"/>
                </a:solidFill>
              </a:rPr>
              <a:t>Determine denominator, i.e. total number of people in age groups and/or sub-groups</a:t>
            </a:r>
          </a:p>
        </p:txBody>
      </p:sp>
      <p:sp>
        <p:nvSpPr>
          <p:cNvPr id="12" name="Rounded Rectangle 11"/>
          <p:cNvSpPr/>
          <p:nvPr/>
        </p:nvSpPr>
        <p:spPr>
          <a:xfrm>
            <a:off x="9725316" y="1553524"/>
            <a:ext cx="1600200" cy="1261856"/>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80000"/>
              </a:lnSpc>
            </a:pPr>
            <a:r>
              <a:rPr lang="en-GB" sz="1200" dirty="0">
                <a:solidFill>
                  <a:schemeClr val="bg1"/>
                </a:solidFill>
              </a:rPr>
              <a:t>Determine likely change in demand for support or service</a:t>
            </a:r>
          </a:p>
        </p:txBody>
      </p:sp>
      <p:sp>
        <p:nvSpPr>
          <p:cNvPr id="13" name="TextBox 12"/>
          <p:cNvSpPr txBox="1"/>
          <p:nvPr/>
        </p:nvSpPr>
        <p:spPr>
          <a:xfrm>
            <a:off x="6588687" y="917824"/>
            <a:ext cx="2219785" cy="391517"/>
          </a:xfrm>
          <a:prstGeom prst="rect">
            <a:avLst/>
          </a:prstGeom>
          <a:noFill/>
        </p:spPr>
        <p:txBody>
          <a:bodyPr wrap="square" rtlCol="0">
            <a:spAutoFit/>
          </a:bodyPr>
          <a:lstStyle/>
          <a:p>
            <a:pPr algn="ctr">
              <a:lnSpc>
                <a:spcPct val="80000"/>
              </a:lnSpc>
            </a:pPr>
            <a:r>
              <a:rPr lang="en-GB" sz="1200" b="1" dirty="0"/>
              <a:t>Refine %age rates as evidence continues to emerge</a:t>
            </a:r>
          </a:p>
        </p:txBody>
      </p:sp>
      <p:sp>
        <p:nvSpPr>
          <p:cNvPr id="14" name="Right Arrow 13"/>
          <p:cNvSpPr/>
          <p:nvPr/>
        </p:nvSpPr>
        <p:spPr>
          <a:xfrm>
            <a:off x="1955607" y="2059171"/>
            <a:ext cx="264860" cy="315310"/>
          </a:xfrm>
          <a:prstGeom prst="right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ight Arrow 14"/>
          <p:cNvSpPr/>
          <p:nvPr/>
        </p:nvSpPr>
        <p:spPr>
          <a:xfrm>
            <a:off x="5681594" y="2045680"/>
            <a:ext cx="264860" cy="315310"/>
          </a:xfrm>
          <a:prstGeom prst="right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ight Arrow 15"/>
          <p:cNvSpPr/>
          <p:nvPr/>
        </p:nvSpPr>
        <p:spPr>
          <a:xfrm>
            <a:off x="7566150" y="2053254"/>
            <a:ext cx="264860" cy="315310"/>
          </a:xfrm>
          <a:prstGeom prst="right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ight Arrow 16"/>
          <p:cNvSpPr/>
          <p:nvPr/>
        </p:nvSpPr>
        <p:spPr>
          <a:xfrm>
            <a:off x="9460456" y="2026795"/>
            <a:ext cx="264860" cy="315310"/>
          </a:xfrm>
          <a:prstGeom prst="right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p:cNvSpPr txBox="1"/>
          <p:nvPr/>
        </p:nvSpPr>
        <p:spPr>
          <a:xfrm>
            <a:off x="2896425" y="3097778"/>
            <a:ext cx="2219785" cy="535531"/>
          </a:xfrm>
          <a:prstGeom prst="rect">
            <a:avLst/>
          </a:prstGeom>
          <a:noFill/>
        </p:spPr>
        <p:txBody>
          <a:bodyPr wrap="square" rtlCol="0">
            <a:spAutoFit/>
          </a:bodyPr>
          <a:lstStyle/>
          <a:p>
            <a:pPr algn="ctr">
              <a:lnSpc>
                <a:spcPct val="80000"/>
              </a:lnSpc>
            </a:pPr>
            <a:r>
              <a:rPr lang="en-GB" sz="1200" b="1" dirty="0"/>
              <a:t>Evolve impacts across age groups as evidence continues to emerge</a:t>
            </a:r>
          </a:p>
        </p:txBody>
      </p:sp>
      <p:sp>
        <p:nvSpPr>
          <p:cNvPr id="19" name="Rounded Rectangle 18"/>
          <p:cNvSpPr/>
          <p:nvPr/>
        </p:nvSpPr>
        <p:spPr>
          <a:xfrm>
            <a:off x="329215" y="4128910"/>
            <a:ext cx="1600200" cy="1683275"/>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en-GB" sz="1200" b="1" dirty="0">
                <a:solidFill>
                  <a:schemeClr val="tx1"/>
                </a:solidFill>
              </a:rPr>
              <a:t>Age Group: </a:t>
            </a:r>
            <a:r>
              <a:rPr lang="en-GB" sz="1200" dirty="0">
                <a:solidFill>
                  <a:schemeClr val="tx1"/>
                </a:solidFill>
              </a:rPr>
              <a:t>20-64</a:t>
            </a:r>
            <a:endParaRPr lang="en-GB" sz="1200" b="1" dirty="0">
              <a:solidFill>
                <a:schemeClr val="tx1"/>
              </a:solidFill>
            </a:endParaRPr>
          </a:p>
          <a:p>
            <a:pPr algn="ctr">
              <a:lnSpc>
                <a:spcPct val="80000"/>
              </a:lnSpc>
            </a:pPr>
            <a:endParaRPr lang="en-GB" sz="1200" b="1" dirty="0">
              <a:solidFill>
                <a:schemeClr val="tx1"/>
              </a:solidFill>
            </a:endParaRPr>
          </a:p>
          <a:p>
            <a:pPr algn="ctr">
              <a:lnSpc>
                <a:spcPct val="80000"/>
              </a:lnSpc>
            </a:pPr>
            <a:r>
              <a:rPr lang="en-GB" sz="1200" b="1" dirty="0">
                <a:solidFill>
                  <a:schemeClr val="tx1"/>
                </a:solidFill>
              </a:rPr>
              <a:t>Sub group (event):</a:t>
            </a:r>
          </a:p>
          <a:p>
            <a:pPr algn="ctr">
              <a:lnSpc>
                <a:spcPct val="80000"/>
              </a:lnSpc>
            </a:pPr>
            <a:r>
              <a:rPr lang="en-GB" sz="1200" dirty="0">
                <a:solidFill>
                  <a:schemeClr val="tx1"/>
                </a:solidFill>
              </a:rPr>
              <a:t>Lockdown and isolation measures</a:t>
            </a:r>
          </a:p>
          <a:p>
            <a:pPr algn="ctr">
              <a:lnSpc>
                <a:spcPct val="80000"/>
              </a:lnSpc>
            </a:pPr>
            <a:endParaRPr lang="en-GB" sz="1200" dirty="0">
              <a:solidFill>
                <a:schemeClr val="tx1"/>
              </a:solidFill>
            </a:endParaRPr>
          </a:p>
          <a:p>
            <a:pPr algn="ctr">
              <a:lnSpc>
                <a:spcPct val="80000"/>
              </a:lnSpc>
            </a:pPr>
            <a:r>
              <a:rPr lang="en-GB" sz="1200" b="1" dirty="0">
                <a:solidFill>
                  <a:schemeClr val="tx1"/>
                </a:solidFill>
              </a:rPr>
              <a:t>Impact:</a:t>
            </a:r>
          </a:p>
          <a:p>
            <a:pPr algn="ctr">
              <a:lnSpc>
                <a:spcPct val="80000"/>
              </a:lnSpc>
            </a:pPr>
            <a:r>
              <a:rPr lang="en-GB" sz="1200" dirty="0">
                <a:solidFill>
                  <a:schemeClr val="tx1"/>
                </a:solidFill>
              </a:rPr>
              <a:t>Anxiety</a:t>
            </a:r>
          </a:p>
        </p:txBody>
      </p:sp>
      <p:sp>
        <p:nvSpPr>
          <p:cNvPr id="20" name="Rounded Rectangle 19"/>
          <p:cNvSpPr/>
          <p:nvPr/>
        </p:nvSpPr>
        <p:spPr>
          <a:xfrm>
            <a:off x="7840885" y="4128909"/>
            <a:ext cx="1600200" cy="1682583"/>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80000"/>
              </a:lnSpc>
            </a:pPr>
            <a:r>
              <a:rPr lang="en-GB" sz="1200" b="1" dirty="0">
                <a:solidFill>
                  <a:schemeClr val="tx1"/>
                </a:solidFill>
              </a:rPr>
              <a:t>%age rates:</a:t>
            </a:r>
          </a:p>
          <a:p>
            <a:pPr lvl="0" algn="ctr">
              <a:lnSpc>
                <a:spcPct val="80000"/>
              </a:lnSpc>
            </a:pPr>
            <a:r>
              <a:rPr lang="en-GB" sz="1200" dirty="0">
                <a:solidFill>
                  <a:schemeClr val="tx1"/>
                </a:solidFill>
              </a:rPr>
              <a:t>Study A: increasing to 20% anxiety in overall population</a:t>
            </a:r>
          </a:p>
        </p:txBody>
      </p:sp>
      <p:sp>
        <p:nvSpPr>
          <p:cNvPr id="21" name="Rounded Rectangle 20"/>
          <p:cNvSpPr/>
          <p:nvPr/>
        </p:nvSpPr>
        <p:spPr>
          <a:xfrm>
            <a:off x="5953357" y="4128909"/>
            <a:ext cx="1600200" cy="1682584"/>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80000"/>
              </a:lnSpc>
            </a:pPr>
            <a:r>
              <a:rPr lang="en-GB" sz="1200" b="1" dirty="0">
                <a:solidFill>
                  <a:schemeClr val="tx1"/>
                </a:solidFill>
              </a:rPr>
              <a:t>Researched evidence base for impacts on sub-group:</a:t>
            </a:r>
          </a:p>
          <a:p>
            <a:pPr lvl="0" algn="ctr">
              <a:lnSpc>
                <a:spcPct val="80000"/>
              </a:lnSpc>
            </a:pPr>
            <a:r>
              <a:rPr lang="en-GB" sz="1200" dirty="0">
                <a:solidFill>
                  <a:schemeClr val="tx1"/>
                </a:solidFill>
              </a:rPr>
              <a:t>Quality study identified</a:t>
            </a:r>
          </a:p>
          <a:p>
            <a:pPr lvl="0" algn="ctr">
              <a:lnSpc>
                <a:spcPct val="80000"/>
              </a:lnSpc>
            </a:pPr>
            <a:r>
              <a:rPr lang="en-GB" sz="1200" dirty="0">
                <a:solidFill>
                  <a:schemeClr val="tx1"/>
                </a:solidFill>
              </a:rPr>
              <a:t>(Study A) </a:t>
            </a:r>
          </a:p>
        </p:txBody>
      </p:sp>
      <p:sp>
        <p:nvSpPr>
          <p:cNvPr id="22" name="Rounded Rectangle 21"/>
          <p:cNvSpPr/>
          <p:nvPr/>
        </p:nvSpPr>
        <p:spPr>
          <a:xfrm>
            <a:off x="2216743" y="4128910"/>
            <a:ext cx="1600200" cy="1682582"/>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en-GB" sz="1200" b="1" dirty="0">
                <a:solidFill>
                  <a:schemeClr val="tx1"/>
                </a:solidFill>
              </a:rPr>
              <a:t>Denominator:</a:t>
            </a:r>
          </a:p>
          <a:p>
            <a:pPr algn="ctr">
              <a:lnSpc>
                <a:spcPct val="80000"/>
              </a:lnSpc>
            </a:pPr>
            <a:r>
              <a:rPr lang="en-GB" sz="1200" dirty="0">
                <a:solidFill>
                  <a:schemeClr val="tx1"/>
                </a:solidFill>
              </a:rPr>
              <a:t>1,025,617 (i.e. total number of people aged 20-64)</a:t>
            </a:r>
          </a:p>
        </p:txBody>
      </p:sp>
      <p:sp>
        <p:nvSpPr>
          <p:cNvPr id="23" name="Rounded Rectangle 22"/>
          <p:cNvSpPr/>
          <p:nvPr/>
        </p:nvSpPr>
        <p:spPr>
          <a:xfrm>
            <a:off x="9725316" y="4128909"/>
            <a:ext cx="1600200" cy="1682583"/>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lnSpc>
                <a:spcPct val="80000"/>
              </a:lnSpc>
            </a:pPr>
            <a:r>
              <a:rPr lang="en-GB" sz="1200" b="1" dirty="0">
                <a:solidFill>
                  <a:schemeClr val="tx1"/>
                </a:solidFill>
              </a:rPr>
              <a:t>Change in demand for support or service:</a:t>
            </a:r>
          </a:p>
          <a:p>
            <a:pPr lvl="0" algn="ctr">
              <a:lnSpc>
                <a:spcPct val="80000"/>
              </a:lnSpc>
            </a:pPr>
            <a:endParaRPr lang="en-GB" sz="1200" dirty="0">
              <a:solidFill>
                <a:schemeClr val="tx1"/>
              </a:solidFill>
            </a:endParaRPr>
          </a:p>
          <a:p>
            <a:pPr lvl="0" algn="ctr">
              <a:lnSpc>
                <a:spcPct val="80000"/>
              </a:lnSpc>
            </a:pPr>
            <a:r>
              <a:rPr lang="en-GB" sz="1200" b="1" dirty="0">
                <a:solidFill>
                  <a:schemeClr val="tx1"/>
                </a:solidFill>
              </a:rPr>
              <a:t>72,955</a:t>
            </a:r>
          </a:p>
          <a:p>
            <a:pPr lvl="0" algn="ctr">
              <a:lnSpc>
                <a:spcPct val="80000"/>
              </a:lnSpc>
            </a:pPr>
            <a:r>
              <a:rPr lang="en-GB" sz="1200" dirty="0">
                <a:solidFill>
                  <a:schemeClr val="tx1"/>
                </a:solidFill>
              </a:rPr>
              <a:t>(205,123 – 132,179)</a:t>
            </a:r>
          </a:p>
        </p:txBody>
      </p:sp>
      <p:sp>
        <p:nvSpPr>
          <p:cNvPr id="24" name="TextBox 23"/>
          <p:cNvSpPr txBox="1"/>
          <p:nvPr/>
        </p:nvSpPr>
        <p:spPr>
          <a:xfrm>
            <a:off x="189571" y="3806298"/>
            <a:ext cx="3083312" cy="369332"/>
          </a:xfrm>
          <a:prstGeom prst="rect">
            <a:avLst/>
          </a:prstGeom>
          <a:noFill/>
        </p:spPr>
        <p:txBody>
          <a:bodyPr wrap="square" rtlCol="0">
            <a:spAutoFit/>
          </a:bodyPr>
          <a:lstStyle/>
          <a:p>
            <a:r>
              <a:rPr lang="en-GB" b="1" dirty="0"/>
              <a:t>Example</a:t>
            </a:r>
          </a:p>
        </p:txBody>
      </p:sp>
      <p:sp>
        <p:nvSpPr>
          <p:cNvPr id="27" name="TextBox 26"/>
          <p:cNvSpPr txBox="1"/>
          <p:nvPr/>
        </p:nvSpPr>
        <p:spPr>
          <a:xfrm>
            <a:off x="9811828" y="5165161"/>
            <a:ext cx="1513688" cy="646331"/>
          </a:xfrm>
          <a:prstGeom prst="rect">
            <a:avLst/>
          </a:prstGeom>
          <a:noFill/>
        </p:spPr>
        <p:txBody>
          <a:bodyPr wrap="square" rtlCol="0">
            <a:spAutoFit/>
          </a:bodyPr>
          <a:lstStyle/>
          <a:p>
            <a:pPr algn="ctr"/>
            <a:r>
              <a:rPr lang="en-GB" sz="1200" dirty="0"/>
              <a:t>(Denominator x rate) less pre-Covid baseline</a:t>
            </a:r>
          </a:p>
        </p:txBody>
      </p:sp>
      <p:sp>
        <p:nvSpPr>
          <p:cNvPr id="28" name="Rounded Rectangle 27"/>
          <p:cNvSpPr/>
          <p:nvPr/>
        </p:nvSpPr>
        <p:spPr>
          <a:xfrm>
            <a:off x="4101174" y="4128909"/>
            <a:ext cx="1600200" cy="1682583"/>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en-GB" sz="1200" b="1" dirty="0">
                <a:solidFill>
                  <a:sysClr val="windowText" lastClr="000000"/>
                </a:solidFill>
              </a:rPr>
              <a:t>Pre-</a:t>
            </a:r>
            <a:r>
              <a:rPr lang="en-GB" sz="1200" b="1" dirty="0" err="1">
                <a:solidFill>
                  <a:sysClr val="windowText" lastClr="000000"/>
                </a:solidFill>
              </a:rPr>
              <a:t>covid</a:t>
            </a:r>
            <a:r>
              <a:rPr lang="en-GB" sz="1200" b="1" dirty="0">
                <a:solidFill>
                  <a:sysClr val="windowText" lastClr="000000"/>
                </a:solidFill>
              </a:rPr>
              <a:t> baseline:</a:t>
            </a:r>
          </a:p>
          <a:p>
            <a:pPr algn="ctr">
              <a:lnSpc>
                <a:spcPct val="80000"/>
              </a:lnSpc>
            </a:pPr>
            <a:r>
              <a:rPr lang="en-GB" sz="1200" dirty="0">
                <a:solidFill>
                  <a:sysClr val="windowText" lastClr="000000"/>
                </a:solidFill>
              </a:rPr>
              <a:t> (i.e. total number of people already experiencing anxiety pre-Covid)</a:t>
            </a:r>
          </a:p>
        </p:txBody>
      </p:sp>
      <p:sp>
        <p:nvSpPr>
          <p:cNvPr id="29" name="Rounded Rectangle 28"/>
          <p:cNvSpPr/>
          <p:nvPr/>
        </p:nvSpPr>
        <p:spPr>
          <a:xfrm>
            <a:off x="4172472" y="1553522"/>
            <a:ext cx="1488889" cy="1261858"/>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en-GB" sz="1200" dirty="0">
                <a:solidFill>
                  <a:schemeClr val="bg1"/>
                </a:solidFill>
              </a:rPr>
              <a:t>Determine pre-</a:t>
            </a:r>
            <a:r>
              <a:rPr lang="en-GB" sz="1200" dirty="0" err="1">
                <a:solidFill>
                  <a:schemeClr val="bg1"/>
                </a:solidFill>
              </a:rPr>
              <a:t>covid</a:t>
            </a:r>
            <a:r>
              <a:rPr lang="en-GB" sz="1200" dirty="0">
                <a:solidFill>
                  <a:schemeClr val="bg1"/>
                </a:solidFill>
              </a:rPr>
              <a:t> baseline, i.e. total number of people in age groups and/or sub-groups</a:t>
            </a:r>
          </a:p>
        </p:txBody>
      </p:sp>
      <p:sp>
        <p:nvSpPr>
          <p:cNvPr id="30" name="Right Arrow 29"/>
          <p:cNvSpPr/>
          <p:nvPr/>
        </p:nvSpPr>
        <p:spPr>
          <a:xfrm>
            <a:off x="3873888" y="2083997"/>
            <a:ext cx="264860" cy="315310"/>
          </a:xfrm>
          <a:prstGeom prst="right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339505" y="220563"/>
            <a:ext cx="3232204" cy="461665"/>
          </a:xfrm>
          <a:prstGeom prst="rect">
            <a:avLst/>
          </a:prstGeom>
          <a:noFill/>
        </p:spPr>
        <p:txBody>
          <a:bodyPr wrap="square" rtlCol="0">
            <a:spAutoFit/>
          </a:bodyPr>
          <a:lstStyle/>
          <a:p>
            <a:r>
              <a:rPr lang="en-GB" sz="2400" b="1" dirty="0"/>
              <a:t>Our approach</a:t>
            </a:r>
          </a:p>
        </p:txBody>
      </p:sp>
    </p:spTree>
    <p:extLst>
      <p:ext uri="{BB962C8B-B14F-4D97-AF65-F5344CB8AC3E}">
        <p14:creationId xmlns:p14="http://schemas.microsoft.com/office/powerpoint/2010/main" val="478623923"/>
      </p:ext>
    </p:extLst>
  </p:cSld>
  <p:clrMapOvr>
    <a:masterClrMapping/>
  </p:clrMapOvr>
  <mc:AlternateContent xmlns:mc="http://schemas.openxmlformats.org/markup-compatibility/2006" xmlns:p14="http://schemas.microsoft.com/office/powerpoint/2010/main">
    <mc:Choice Requires="p14">
      <p:transition spd="slow" p14:dur="20000" advClick="0" advTm="20000">
        <p:cut/>
      </p:transition>
    </mc:Choice>
    <mc:Fallback xmlns="">
      <p:transition spd="slow" advClick="0" advTm="20000">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7EAA479A-00F0-F546-815D-CB8CA78C2CC3}"/>
              </a:ext>
            </a:extLst>
          </p:cNvPr>
          <p:cNvSpPr txBox="1">
            <a:spLocks/>
          </p:cNvSpPr>
          <p:nvPr/>
        </p:nvSpPr>
        <p:spPr>
          <a:xfrm>
            <a:off x="266688" y="123370"/>
            <a:ext cx="11636554" cy="48623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400" b="1" dirty="0">
                <a:latin typeface="+mn-lt"/>
              </a:rPr>
              <a:t>NICE hierarchies of evidence</a:t>
            </a:r>
          </a:p>
        </p:txBody>
      </p:sp>
      <p:pic>
        <p:nvPicPr>
          <p:cNvPr id="3" name="Picture 2" descr="Hierarchy of evidence pyramid. The pyramidal shape qualitatively integrates the amount of evidence generally available from each type of study design and the strength of evidence expected from indicated designs. In each ascending level, the amount of available evidence generally declines. Study designs in ascending levels of the pyramid generally exhibit increased quality of evidence and reduced risk of bias. Confidence in causal relations increases at the upper levels. *Meta-analyses and systematic reviews of observational studies and mechanistic studies are also possible. RCT, randomized controlled trial.  "/>
          <p:cNvPicPr>
            <a:picLocks noChangeAspect="1"/>
          </p:cNvPicPr>
          <p:nvPr/>
        </p:nvPicPr>
        <p:blipFill>
          <a:blip r:embed="rId3"/>
          <a:srcRect/>
          <a:stretch>
            <a:fillRect/>
          </a:stretch>
        </p:blipFill>
        <p:spPr>
          <a:xfrm>
            <a:off x="2282413" y="845668"/>
            <a:ext cx="7154942" cy="5600498"/>
          </a:xfrm>
          <a:prstGeom prst="rect">
            <a:avLst/>
          </a:prstGeom>
          <a:noFill/>
          <a:ln>
            <a:noFill/>
          </a:ln>
        </p:spPr>
      </p:pic>
    </p:spTree>
    <p:extLst>
      <p:ext uri="{BB962C8B-B14F-4D97-AF65-F5344CB8AC3E}">
        <p14:creationId xmlns:p14="http://schemas.microsoft.com/office/powerpoint/2010/main" val="38805253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7EAA479A-00F0-F546-815D-CB8CA78C2CC3}"/>
              </a:ext>
            </a:extLst>
          </p:cNvPr>
          <p:cNvSpPr txBox="1">
            <a:spLocks/>
          </p:cNvSpPr>
          <p:nvPr/>
        </p:nvSpPr>
        <p:spPr>
          <a:xfrm>
            <a:off x="266688" y="123370"/>
            <a:ext cx="11636554" cy="48623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400" b="1" dirty="0">
                <a:latin typeface="+mn-lt"/>
              </a:rPr>
              <a:t>NICE hierarchies of evidence: emerging Covid-19 studies (CYP)</a:t>
            </a:r>
          </a:p>
        </p:txBody>
      </p:sp>
      <p:pic>
        <p:nvPicPr>
          <p:cNvPr id="5" name="Picture 2" descr="Hierarchy of evidence pyramid. The pyramidal shape qualitatively integrates the amount of evidence generally available from each type of study design and the strength of evidence expected from indicated designs. In each ascending level, the amount of available evidence generally declines. Study designs in ascending levels of the pyramid generally exhibit increased quality of evidence and reduced risk of bias. Confidence in causal relations increases at the upper levels. *Meta-analyses and systematic reviews of observational studies and mechanistic studies are also possible. RCT, randomized controlled trial.  "/>
          <p:cNvPicPr>
            <a:picLocks noChangeAspect="1"/>
          </p:cNvPicPr>
          <p:nvPr/>
        </p:nvPicPr>
        <p:blipFill>
          <a:blip r:embed="rId3"/>
          <a:srcRect/>
          <a:stretch>
            <a:fillRect/>
          </a:stretch>
        </p:blipFill>
        <p:spPr>
          <a:xfrm>
            <a:off x="2418890" y="927555"/>
            <a:ext cx="7154942" cy="5600498"/>
          </a:xfrm>
          <a:prstGeom prst="rect">
            <a:avLst/>
          </a:prstGeom>
          <a:noFill/>
          <a:ln>
            <a:noFill/>
          </a:ln>
        </p:spPr>
      </p:pic>
      <p:sp>
        <p:nvSpPr>
          <p:cNvPr id="6" name="Rounded Rectangle 1"/>
          <p:cNvSpPr/>
          <p:nvPr/>
        </p:nvSpPr>
        <p:spPr>
          <a:xfrm>
            <a:off x="4680869" y="2290843"/>
            <a:ext cx="2568631" cy="648391"/>
          </a:xfrm>
          <a:custGeom>
            <a:avLst>
              <a:gd name="f0" fmla="val 3600"/>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noFill/>
          <a:ln w="50804">
            <a:solidFill>
              <a:srgbClr val="FF0000"/>
            </a:solidFill>
            <a:custDash>
              <a:ds d="100000" sp="100000"/>
            </a:custDash>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FFFFFF"/>
              </a:solidFill>
              <a:uFillTx/>
              <a:latin typeface="Calibri"/>
            </a:endParaRPr>
          </a:p>
        </p:txBody>
      </p:sp>
      <p:sp>
        <p:nvSpPr>
          <p:cNvPr id="7" name="Rounded Rectangle 3"/>
          <p:cNvSpPr/>
          <p:nvPr/>
        </p:nvSpPr>
        <p:spPr>
          <a:xfrm>
            <a:off x="3870382" y="3727804"/>
            <a:ext cx="4251959" cy="666341"/>
          </a:xfrm>
          <a:custGeom>
            <a:avLst>
              <a:gd name="f0" fmla="val 3600"/>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noFill/>
          <a:ln w="88897">
            <a:solidFill>
              <a:srgbClr val="FF0000"/>
            </a:solid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FFFFFF"/>
              </a:solidFill>
              <a:uFillTx/>
              <a:latin typeface="Calibri"/>
            </a:endParaRPr>
          </a:p>
        </p:txBody>
      </p:sp>
      <p:sp>
        <p:nvSpPr>
          <p:cNvPr id="8" name="Rounded Rectangle 4"/>
          <p:cNvSpPr/>
          <p:nvPr/>
        </p:nvSpPr>
        <p:spPr>
          <a:xfrm>
            <a:off x="3346677" y="4394146"/>
            <a:ext cx="5237015" cy="607966"/>
          </a:xfrm>
          <a:custGeom>
            <a:avLst>
              <a:gd name="f0" fmla="val 3600"/>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noFill/>
          <a:ln w="25402">
            <a:solidFill>
              <a:srgbClr val="FF0000"/>
            </a:solidFill>
            <a:custDash>
              <a:ds d="100000" sp="100000"/>
            </a:custDash>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FFFFFF"/>
              </a:solidFill>
              <a:uFillTx/>
              <a:latin typeface="Calibri"/>
            </a:endParaRPr>
          </a:p>
        </p:txBody>
      </p:sp>
    </p:spTree>
    <p:extLst>
      <p:ext uri="{BB962C8B-B14F-4D97-AF65-F5344CB8AC3E}">
        <p14:creationId xmlns:p14="http://schemas.microsoft.com/office/powerpoint/2010/main" val="1615741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EAA479A-00F0-F546-815D-CB8CA78C2CC3}"/>
              </a:ext>
            </a:extLst>
          </p:cNvPr>
          <p:cNvSpPr>
            <a:spLocks noGrp="1"/>
          </p:cNvSpPr>
          <p:nvPr>
            <p:ph type="title" idx="4294967295"/>
          </p:nvPr>
        </p:nvSpPr>
        <p:spPr>
          <a:xfrm>
            <a:off x="266688" y="123370"/>
            <a:ext cx="11636554" cy="486231"/>
          </a:xfrm>
        </p:spPr>
        <p:txBody>
          <a:bodyPr>
            <a:noAutofit/>
          </a:bodyPr>
          <a:lstStyle/>
          <a:p>
            <a:r>
              <a:rPr lang="en-GB" sz="2400" b="1" dirty="0">
                <a:latin typeface="+mn-lt"/>
              </a:rPr>
              <a:t>How we assessed studies for quality: criteria for consideration (exclusion criteria in red)</a:t>
            </a:r>
          </a:p>
        </p:txBody>
      </p:sp>
      <p:sp>
        <p:nvSpPr>
          <p:cNvPr id="5" name="Content Placeholder 4">
            <a:extLst>
              <a:ext uri="{FF2B5EF4-FFF2-40B4-BE49-F238E27FC236}">
                <a16:creationId xmlns:a16="http://schemas.microsoft.com/office/drawing/2014/main" id="{FCD34B4D-D42B-2B4F-A525-4FEB83F86ABB}"/>
              </a:ext>
            </a:extLst>
          </p:cNvPr>
          <p:cNvSpPr>
            <a:spLocks noGrp="1"/>
          </p:cNvSpPr>
          <p:nvPr>
            <p:ph idx="4294967295"/>
          </p:nvPr>
        </p:nvSpPr>
        <p:spPr>
          <a:xfrm>
            <a:off x="266688" y="609600"/>
            <a:ext cx="11636554" cy="6112041"/>
          </a:xfrm>
        </p:spPr>
        <p:txBody>
          <a:bodyPr>
            <a:noAutofit/>
          </a:bodyPr>
          <a:lstStyle/>
          <a:p>
            <a:r>
              <a:rPr lang="en-GB" sz="1600" dirty="0">
                <a:solidFill>
                  <a:srgbClr val="FF0000"/>
                </a:solidFill>
                <a:latin typeface="Arial" panose="020B0604020202020204" pitchFamily="34" charset="0"/>
                <a:cs typeface="Arial" panose="020B0604020202020204" pitchFamily="34" charset="0"/>
              </a:rPr>
              <a:t>Exclude: case studies, qualitative designs</a:t>
            </a:r>
          </a:p>
          <a:p>
            <a:r>
              <a:rPr lang="en-GB" sz="1600" dirty="0">
                <a:latin typeface="Arial" panose="020B0604020202020204" pitchFamily="34" charset="0"/>
                <a:cs typeface="Arial" panose="020B0604020202020204" pitchFamily="34" charset="0"/>
              </a:rPr>
              <a:t>Study peer review</a:t>
            </a:r>
          </a:p>
          <a:p>
            <a:r>
              <a:rPr lang="en-GB" sz="1600" dirty="0">
                <a:latin typeface="Arial" panose="020B0604020202020204" pitchFamily="34" charset="0"/>
                <a:cs typeface="Arial" panose="020B0604020202020204" pitchFamily="34" charset="0"/>
              </a:rPr>
              <a:t>Sample size </a:t>
            </a:r>
          </a:p>
          <a:p>
            <a:r>
              <a:rPr lang="en-GB" sz="1600" dirty="0">
                <a:latin typeface="Arial" panose="020B0604020202020204" pitchFamily="34" charset="0"/>
                <a:cs typeface="Arial" panose="020B0604020202020204" pitchFamily="34" charset="0"/>
              </a:rPr>
              <a:t>Representativeness of the population under review/weighted if indicated</a:t>
            </a:r>
          </a:p>
          <a:p>
            <a:r>
              <a:rPr lang="en-GB" sz="1600" dirty="0">
                <a:latin typeface="Arial" panose="020B0604020202020204" pitchFamily="34" charset="0"/>
                <a:cs typeface="Arial" panose="020B0604020202020204" pitchFamily="34" charset="0"/>
              </a:rPr>
              <a:t>Recruitment approach </a:t>
            </a:r>
          </a:p>
          <a:p>
            <a:r>
              <a:rPr lang="en-GB" sz="1600" dirty="0">
                <a:solidFill>
                  <a:srgbClr val="FF0000"/>
                </a:solidFill>
                <a:latin typeface="Arial" panose="020B0604020202020204" pitchFamily="34" charset="0"/>
                <a:cs typeface="Arial" panose="020B0604020202020204" pitchFamily="34" charset="0"/>
              </a:rPr>
              <a:t>Validated MH screening measures with cut-offs or clinical interviews (exclude studies if not) </a:t>
            </a:r>
          </a:p>
          <a:p>
            <a:r>
              <a:rPr lang="en-GB" sz="1600" dirty="0">
                <a:latin typeface="Arial" panose="020B0604020202020204" pitchFamily="34" charset="0"/>
                <a:cs typeface="Arial" panose="020B0604020202020204" pitchFamily="34" charset="0"/>
              </a:rPr>
              <a:t>If indicated, multi-informant approach (such as CYP research)</a:t>
            </a:r>
          </a:p>
          <a:p>
            <a:r>
              <a:rPr lang="en-GB" sz="1600" dirty="0">
                <a:latin typeface="Arial" panose="020B0604020202020204" pitchFamily="34" charset="0"/>
                <a:cs typeface="Arial" panose="020B0604020202020204" pitchFamily="34" charset="0"/>
              </a:rPr>
              <a:t>Baseline data collected</a:t>
            </a:r>
          </a:p>
          <a:p>
            <a:r>
              <a:rPr lang="en-GB" sz="1600" dirty="0">
                <a:latin typeface="Arial" panose="020B0604020202020204" pitchFamily="34" charset="0"/>
                <a:cs typeface="Arial" panose="020B0604020202020204" pitchFamily="34" charset="0"/>
              </a:rPr>
              <a:t>Controls for other factors </a:t>
            </a:r>
          </a:p>
          <a:p>
            <a:r>
              <a:rPr lang="en-GB" sz="1600" dirty="0">
                <a:latin typeface="Arial" panose="020B0604020202020204" pitchFamily="34" charset="0"/>
                <a:cs typeface="Arial" panose="020B0604020202020204" pitchFamily="34" charset="0"/>
              </a:rPr>
              <a:t>Timing of study – applicable to current time taking into account the change in mental health needs throughout the course of the pandemic </a:t>
            </a:r>
          </a:p>
          <a:p>
            <a:r>
              <a:rPr lang="en-GB" sz="1600" dirty="0">
                <a:latin typeface="Arial" panose="020B0604020202020204" pitchFamily="34" charset="0"/>
                <a:cs typeface="Arial" panose="020B0604020202020204" pitchFamily="34" charset="0"/>
              </a:rPr>
              <a:t>Tracking symptoms and results over time (ideally on a participant level)</a:t>
            </a:r>
          </a:p>
          <a:p>
            <a:r>
              <a:rPr lang="en-GB" sz="1600" dirty="0">
                <a:latin typeface="Arial" panose="020B0604020202020204" pitchFamily="34" charset="0"/>
                <a:cs typeface="Arial" panose="020B0604020202020204" pitchFamily="34" charset="0"/>
              </a:rPr>
              <a:t>Confidence interval range included </a:t>
            </a:r>
          </a:p>
          <a:p>
            <a:r>
              <a:rPr lang="en-GB" sz="1600" dirty="0">
                <a:latin typeface="Arial" panose="020B0604020202020204" pitchFamily="34" charset="0"/>
                <a:cs typeface="Arial" panose="020B0604020202020204" pitchFamily="34" charset="0"/>
              </a:rPr>
              <a:t>Generalisability of results </a:t>
            </a:r>
          </a:p>
          <a:p>
            <a:pPr lvl="1"/>
            <a:r>
              <a:rPr lang="en-GB" sz="1600" dirty="0">
                <a:latin typeface="Arial" panose="020B0604020202020204" pitchFamily="34" charset="0"/>
                <a:cs typeface="Arial" panose="020B0604020202020204" pitchFamily="34" charset="0"/>
              </a:rPr>
              <a:t>Application to group/population studied</a:t>
            </a:r>
          </a:p>
          <a:p>
            <a:pPr lvl="1"/>
            <a:r>
              <a:rPr lang="en-GB" sz="1600" dirty="0">
                <a:solidFill>
                  <a:srgbClr val="FF0000"/>
                </a:solidFill>
                <a:latin typeface="Arial" panose="020B0604020202020204" pitchFamily="34" charset="0"/>
                <a:cs typeface="Arial" panose="020B0604020202020204" pitchFamily="34" charset="0"/>
              </a:rPr>
              <a:t>Generalisable to a UK population – exclude studies from countries that may not be generalisable (e.g. China) </a:t>
            </a:r>
          </a:p>
          <a:p>
            <a:pPr marL="0" indent="0">
              <a:buNone/>
            </a:pPr>
            <a:r>
              <a:rPr lang="en-GB" sz="1600" dirty="0">
                <a:latin typeface="Arial" panose="020B0604020202020204" pitchFamily="34" charset="0"/>
                <a:cs typeface="Arial" panose="020B0604020202020204" pitchFamily="34" charset="0"/>
              </a:rPr>
              <a:t>Please note:  the recommended research should be applied with caution in the context of Covid-19 which may have limitations when generalising across populations and time frames.  </a:t>
            </a:r>
          </a:p>
        </p:txBody>
      </p:sp>
    </p:spTree>
    <p:extLst>
      <p:ext uri="{BB962C8B-B14F-4D97-AF65-F5344CB8AC3E}">
        <p14:creationId xmlns:p14="http://schemas.microsoft.com/office/powerpoint/2010/main" val="15112422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812</TotalTime>
  <Words>2481</Words>
  <Application>Microsoft Office PowerPoint</Application>
  <PresentationFormat>Widescreen</PresentationFormat>
  <Paragraphs>344</Paragraphs>
  <Slides>19</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Courier New</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we assessed studies for quality: criteria for consideration (exclusion criteria in red)</vt:lpstr>
      <vt:lpstr>PowerPoint Presentation</vt:lpstr>
      <vt:lpstr>PowerPoint Presentation</vt:lpstr>
      <vt:lpstr>PowerPoint Presentation</vt:lpstr>
      <vt:lpstr>Groups we could not include</vt:lpstr>
      <vt:lpstr>The model</vt:lpstr>
      <vt:lpstr>Comorbidity</vt:lpstr>
      <vt:lpstr>Further development</vt:lpstr>
      <vt:lpstr>Next steps</vt:lpstr>
      <vt:lpstr>Questions</vt:lpstr>
      <vt:lpstr>PowerPoint Presentation</vt:lpstr>
    </vt:vector>
  </TitlesOfParts>
  <Company>Lancashire Care NHS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Bibby Paul (LCFT)</dc:creator>
  <cp:lastModifiedBy>Nick Oshea</cp:lastModifiedBy>
  <cp:revision>44</cp:revision>
  <dcterms:created xsi:type="dcterms:W3CDTF">2020-08-28T10:11:08Z</dcterms:created>
  <dcterms:modified xsi:type="dcterms:W3CDTF">2020-09-14T12:33:18Z</dcterms:modified>
</cp:coreProperties>
</file>