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2" r:id="rId4"/>
  </p:sldMasterIdLst>
  <p:notesMasterIdLst>
    <p:notesMasterId r:id="rId19"/>
  </p:notesMasterIdLst>
  <p:handoutMasterIdLst>
    <p:handoutMasterId r:id="rId20"/>
  </p:handoutMasterIdLst>
  <p:sldIdLst>
    <p:sldId id="258" r:id="rId5"/>
    <p:sldId id="417" r:id="rId6"/>
    <p:sldId id="1003" r:id="rId7"/>
    <p:sldId id="1004" r:id="rId8"/>
    <p:sldId id="1005" r:id="rId9"/>
    <p:sldId id="1006" r:id="rId10"/>
    <p:sldId id="1008" r:id="rId11"/>
    <p:sldId id="1007" r:id="rId12"/>
    <p:sldId id="1009" r:id="rId13"/>
    <p:sldId id="1010" r:id="rId14"/>
    <p:sldId id="1011" r:id="rId15"/>
    <p:sldId id="1012" r:id="rId16"/>
    <p:sldId id="1013" r:id="rId17"/>
    <p:sldId id="263" r:id="rId18"/>
  </p:sldIdLst>
  <p:sldSz cx="9144000" cy="6858000" type="screen4x3"/>
  <p:notesSz cx="6669088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ahoma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02A"/>
    <a:srgbClr val="DEE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F8EAB2-4F63-4607-848F-F883832A1AE0}" v="60" dt="2020-03-30T17:02:00.6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71" autoAdjust="0"/>
  </p:normalViewPr>
  <p:slideViewPr>
    <p:cSldViewPr>
      <p:cViewPr varScale="1">
        <p:scale>
          <a:sx n="86" d="100"/>
          <a:sy n="86" d="100"/>
        </p:scale>
        <p:origin x="1382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DC7FFB-FF61-41B9-9057-468065273599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C4C4C-D86B-4C43-B351-38A4CABC5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373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15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212" y="4715153"/>
            <a:ext cx="4890665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150" y="9430306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363AC69F-52BE-4939-9E58-6431094BEA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4840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fld id="{7189F608-3937-485A-A8D0-FE4C97C8D2E2}" type="slidenum">
              <a:rPr lang="en-GB" altLang="en-US" sz="1200">
                <a:solidFill>
                  <a:schemeClr val="tx1"/>
                </a:solidFill>
                <a:latin typeface="Arial" charset="0"/>
              </a:rPr>
              <a:pPr/>
              <a:t>1</a:t>
            </a:fld>
            <a:endParaRPr lang="en-GB" altLang="en-US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fld id="{D299AED7-F71E-4463-BF08-7D880F32B0AD}" type="slidenum">
              <a:rPr lang="en-GB" altLang="en-US" sz="1200">
                <a:solidFill>
                  <a:schemeClr val="tx1"/>
                </a:solidFill>
                <a:latin typeface="Arial" charset="0"/>
              </a:rPr>
              <a:pPr/>
              <a:t>14</a:t>
            </a:fld>
            <a:endParaRPr lang="en-GB" altLang="en-US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1874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pic>
        <p:nvPicPr>
          <p:cNvPr id="5" name="Picture 9" descr="Centre_logo_RGB_medium_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3375"/>
            <a:ext cx="359886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DEECD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5029200"/>
            <a:ext cx="7010400" cy="1066800"/>
          </a:xfrm>
        </p:spPr>
        <p:txBody>
          <a:bodyPr anchor="ctr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1B3048-85B0-40B8-99FA-B7623FCC36C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97913C7-B27E-44CF-BB06-50B341FDF36D}"/>
              </a:ext>
            </a:extLst>
          </p:cNvPr>
          <p:cNvGrpSpPr/>
          <p:nvPr userDrawn="1"/>
        </p:nvGrpSpPr>
        <p:grpSpPr>
          <a:xfrm>
            <a:off x="0" y="-27384"/>
            <a:ext cx="9144000" cy="1882727"/>
            <a:chOff x="0" y="-27384"/>
            <a:chExt cx="9144000" cy="18827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AB6BCB1-4055-4808-BD1B-60984FA98F40}"/>
                </a:ext>
              </a:extLst>
            </p:cNvPr>
            <p:cNvSpPr/>
            <p:nvPr/>
          </p:nvSpPr>
          <p:spPr bwMode="auto">
            <a:xfrm>
              <a:off x="0" y="-27384"/>
              <a:ext cx="9144000" cy="188272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ＭＳ Ｐゴシック" pitchFamily="16" charset="-128"/>
              </a:endParaRPr>
            </a:p>
          </p:txBody>
        </p:sp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1663EC3E-5C05-4727-AB4F-34F7AB1B50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6323" b="12033"/>
            <a:stretch/>
          </p:blipFill>
          <p:spPr>
            <a:xfrm>
              <a:off x="2252897" y="72008"/>
              <a:ext cx="2823159" cy="1628800"/>
            </a:xfrm>
            <a:prstGeom prst="rect">
              <a:avLst/>
            </a:prstGeom>
          </p:spPr>
        </p:pic>
        <p:pic>
          <p:nvPicPr>
            <p:cNvPr id="12" name="Picture 11" descr="A close up of a sign&#10;&#10;Description automatically generated">
              <a:extLst>
                <a:ext uri="{FF2B5EF4-FFF2-40B4-BE49-F238E27FC236}">
                  <a16:creationId xmlns:a16="http://schemas.microsoft.com/office/drawing/2014/main" id="{E239ACE6-A96D-4C24-8049-6A439D03009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5536" y="2211"/>
              <a:ext cx="1763688" cy="1763688"/>
            </a:xfrm>
            <a:prstGeom prst="rect">
              <a:avLst/>
            </a:prstGeom>
          </p:spPr>
        </p:pic>
        <p:pic>
          <p:nvPicPr>
            <p:cNvPr id="13" name="Picture 1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FC16ECC8-1539-4AE9-8851-FEF4BE317B2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292080" y="332656"/>
              <a:ext cx="3601190" cy="117413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555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C0C0B-BC6C-4548-BFAC-C27CC5C15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710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843CC7-3F96-4F43-9CE4-72D9A28EB7D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133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93EF22-F7A1-46F3-9101-B45A17FF41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876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0226B-54C0-4E14-A111-3DE591295F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243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516E78-D601-46BD-9A4B-E85ED1ECB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51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782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DE279-3DCE-4F03-9CE0-94678CC41E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5410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5720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0320CB-0C31-4505-A9C7-1F51CF5D3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218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EBD596-D75C-4B93-B45A-0F3A183F09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91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47125-3B64-4C0A-B1F4-22EFEA1CB8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6862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C42D03-80A7-4421-ADD9-0757BC118F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178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EEC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1874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ahom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400">
                <a:solidFill>
                  <a:schemeClr val="tx1"/>
                </a:solidFill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>
                <a:solidFill>
                  <a:schemeClr val="tx1"/>
                </a:solidFill>
                <a:ea typeface="ＭＳ Ｐゴシック" pitchFamily="16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8B3CF440-79B4-4384-B9B7-E51F90B883A5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Centre_logo_RGB_medium_JP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33375"/>
            <a:ext cx="359886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990DBA1-7387-4023-81F6-7BEFD5834839}"/>
              </a:ext>
            </a:extLst>
          </p:cNvPr>
          <p:cNvSpPr/>
          <p:nvPr userDrawn="1"/>
        </p:nvSpPr>
        <p:spPr bwMode="auto">
          <a:xfrm>
            <a:off x="5220072" y="188640"/>
            <a:ext cx="3744416" cy="164016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  <a:ea typeface="ＭＳ Ｐゴシック" pitchFamily="16" charset="-128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FC6EE0-656E-4FA7-872D-11E632BADBC7}"/>
              </a:ext>
            </a:extLst>
          </p:cNvPr>
          <p:cNvGrpSpPr/>
          <p:nvPr userDrawn="1"/>
        </p:nvGrpSpPr>
        <p:grpSpPr>
          <a:xfrm>
            <a:off x="4651716" y="260648"/>
            <a:ext cx="4332511" cy="892053"/>
            <a:chOff x="0" y="-27384"/>
            <a:chExt cx="9144000" cy="18827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A895859-BEB5-4950-B3B4-6FF108B0B1D9}"/>
                </a:ext>
              </a:extLst>
            </p:cNvPr>
            <p:cNvSpPr/>
            <p:nvPr/>
          </p:nvSpPr>
          <p:spPr bwMode="auto">
            <a:xfrm>
              <a:off x="0" y="-27384"/>
              <a:ext cx="9144000" cy="1882727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ＭＳ Ｐゴシック" pitchFamily="16" charset="-128"/>
              </a:endParaRPr>
            </a:p>
          </p:txBody>
        </p:sp>
        <p:pic>
          <p:nvPicPr>
            <p:cNvPr id="11" name="Picture 10" descr="A close up of a logo&#10;&#10;Description automatically generated">
              <a:extLst>
                <a:ext uri="{FF2B5EF4-FFF2-40B4-BE49-F238E27FC236}">
                  <a16:creationId xmlns:a16="http://schemas.microsoft.com/office/drawing/2014/main" id="{EB7ABC9A-C240-4991-93FA-A19C561B79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/>
            <a:srcRect t="6323" b="12033"/>
            <a:stretch/>
          </p:blipFill>
          <p:spPr>
            <a:xfrm>
              <a:off x="2252897" y="72008"/>
              <a:ext cx="2823159" cy="1628800"/>
            </a:xfrm>
            <a:prstGeom prst="rect">
              <a:avLst/>
            </a:prstGeom>
          </p:spPr>
        </p:pic>
        <p:pic>
          <p:nvPicPr>
            <p:cNvPr id="12" name="Picture 11" descr="A close up of a sign&#10;&#10;Description automatically generated">
              <a:extLst>
                <a:ext uri="{FF2B5EF4-FFF2-40B4-BE49-F238E27FC236}">
                  <a16:creationId xmlns:a16="http://schemas.microsoft.com/office/drawing/2014/main" id="{EE53FF48-E2C8-4375-8E99-CB67D8E5E3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395536" y="2211"/>
              <a:ext cx="1763688" cy="1763688"/>
            </a:xfrm>
            <a:prstGeom prst="rect">
              <a:avLst/>
            </a:prstGeom>
          </p:spPr>
        </p:pic>
        <p:pic>
          <p:nvPicPr>
            <p:cNvPr id="13" name="Picture 12" descr="A picture containing drawing&#10;&#10;Description automatically generated">
              <a:extLst>
                <a:ext uri="{FF2B5EF4-FFF2-40B4-BE49-F238E27FC236}">
                  <a16:creationId xmlns:a16="http://schemas.microsoft.com/office/drawing/2014/main" id="{C4E4811A-F793-4CA4-84E1-3DDCCA1F83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292080" y="332656"/>
              <a:ext cx="3601190" cy="1174138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ahoma" pitchFamily="34" charset="0"/>
          <a:ea typeface="ＭＳ Ｐゴシック" pitchFamily="16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2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quallywell.co.uk/" TargetMode="External"/><Relationship Id="rId2" Type="http://schemas.openxmlformats.org/officeDocument/2006/relationships/hyperlink" Target="http://www.nice.org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rk.ac.uk/healthsciences/closing-the-gap/scimitar-programme/" TargetMode="External"/><Relationship Id="rId4" Type="http://schemas.openxmlformats.org/officeDocument/2006/relationships/hyperlink" Target="http://www.ash.org.uk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4F73F40D-F714-48E3-A17C-055DAD1C2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47900"/>
            <a:ext cx="77724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800" b="1">
                <a:solidFill>
                  <a:srgbClr val="DEECD4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16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16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16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16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16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16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16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Tahoma" pitchFamily="34" charset="0"/>
                <a:ea typeface="ＭＳ Ｐゴシック" pitchFamily="16" charset="-128"/>
              </a:defRPr>
            </a:lvl9pPr>
          </a:lstStyle>
          <a:p>
            <a:r>
              <a:rPr lang="en-GB" altLang="en-US" kern="0" dirty="0"/>
              <a:t>Smoking and severe mental illness</a:t>
            </a:r>
            <a:br>
              <a:rPr lang="en-GB" altLang="en-US" kern="0" dirty="0"/>
            </a:br>
            <a:endParaRPr lang="en-GB" altLang="en-US" kern="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19CC890-DC6D-4419-B5C3-08DC054684B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62000" y="5029200"/>
            <a:ext cx="7010400" cy="1066800"/>
          </a:xfrm>
        </p:spPr>
        <p:txBody>
          <a:bodyPr/>
          <a:lstStyle/>
          <a:p>
            <a:r>
              <a:rPr lang="en-GB" altLang="en-US" dirty="0"/>
              <a:t>March 2020</a:t>
            </a:r>
          </a:p>
          <a:p>
            <a:r>
              <a:rPr lang="en-GB" altLang="en-US" dirty="0"/>
              <a:t>@</a:t>
            </a:r>
            <a:r>
              <a:rPr lang="en-GB" altLang="en-US" dirty="0" err="1"/>
              <a:t>AssocMHP</a:t>
            </a:r>
            <a:r>
              <a:rPr lang="en-GB" altLang="en-US" dirty="0"/>
              <a:t> @</a:t>
            </a:r>
            <a:r>
              <a:rPr lang="en-GB" altLang="en-US" dirty="0" err="1"/>
              <a:t>CentreforMH</a:t>
            </a:r>
            <a:r>
              <a:rPr lang="en-GB" altLang="en-US" dirty="0"/>
              <a:t> @Rethink_ </a:t>
            </a:r>
          </a:p>
          <a:p>
            <a:r>
              <a:rPr lang="en-GB" altLang="en-US" dirty="0"/>
              <a:t>#</a:t>
            </a:r>
            <a:r>
              <a:rPr lang="en-GB" altLang="en-US" dirty="0" err="1"/>
              <a:t>HWAlliance</a:t>
            </a:r>
            <a:endParaRPr lang="en-GB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0F493-9847-45EB-BBB7-FA70914A4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service users would find helpful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D0804F-2AEE-4FCA-8965-A3530ABF1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Finding the right time for them</a:t>
            </a:r>
          </a:p>
          <a:p>
            <a:r>
              <a:rPr lang="en-GB" dirty="0"/>
              <a:t>Personalised, holistic approach: not based on  shame or stigma</a:t>
            </a:r>
          </a:p>
          <a:p>
            <a:r>
              <a:rPr lang="en-GB" dirty="0"/>
              <a:t>Access to full range of interventions: knowing what’s available</a:t>
            </a:r>
          </a:p>
          <a:p>
            <a:r>
              <a:rPr lang="en-GB" dirty="0"/>
              <a:t>Support from families, friends and social networks</a:t>
            </a:r>
          </a:p>
          <a:p>
            <a:r>
              <a:rPr lang="en-GB" dirty="0"/>
              <a:t>Incentives and rewards</a:t>
            </a:r>
          </a:p>
        </p:txBody>
      </p:sp>
    </p:spTree>
    <p:extLst>
      <p:ext uri="{BB962C8B-B14F-4D97-AF65-F5344CB8AC3E}">
        <p14:creationId xmlns:p14="http://schemas.microsoft.com/office/powerpoint/2010/main" val="1748250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55635-4731-492E-A80B-0BE9BA371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Elements of effective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189B4-C771-412C-9EFC-2731E171B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Support from trained professionals</a:t>
            </a:r>
          </a:p>
          <a:p>
            <a:r>
              <a:rPr lang="en-GB" dirty="0"/>
              <a:t>Phased quit attempt where needed: ‘cut down to quit’</a:t>
            </a:r>
          </a:p>
          <a:p>
            <a:r>
              <a:rPr lang="en-GB" dirty="0"/>
              <a:t>Education to bust myths about smoking and mental health</a:t>
            </a:r>
          </a:p>
          <a:p>
            <a:r>
              <a:rPr lang="en-GB" dirty="0"/>
              <a:t>Adjusting psychiatric medication as needed</a:t>
            </a:r>
          </a:p>
          <a:p>
            <a:r>
              <a:rPr lang="en-GB" dirty="0"/>
              <a:t>Supportive implementation of smoke-free policies on wards</a:t>
            </a:r>
          </a:p>
          <a:p>
            <a:r>
              <a:rPr lang="en-GB" dirty="0"/>
              <a:t>Ongoing support to reduce risk of relapse</a:t>
            </a:r>
          </a:p>
        </p:txBody>
      </p:sp>
    </p:spTree>
    <p:extLst>
      <p:ext uri="{BB962C8B-B14F-4D97-AF65-F5344CB8AC3E}">
        <p14:creationId xmlns:p14="http://schemas.microsoft.com/office/powerpoint/2010/main" val="3802597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D6859-8CDE-4544-A6E6-CB8B21CC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548680"/>
            <a:ext cx="4572000" cy="1143000"/>
          </a:xfrm>
        </p:spPr>
        <p:txBody>
          <a:bodyPr/>
          <a:lstStyle/>
          <a:p>
            <a:r>
              <a:rPr lang="en-GB" dirty="0"/>
              <a:t>Policies and initiatives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78026-8B68-4A76-B39A-10522EF24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Government ambition to make England smoke-free by 2030</a:t>
            </a:r>
          </a:p>
          <a:p>
            <a:r>
              <a:rPr lang="en-GB" dirty="0"/>
              <a:t>NHS Long Term Plan includes programme to offer smoking cessation in mental health inpatient services</a:t>
            </a:r>
          </a:p>
          <a:p>
            <a:r>
              <a:rPr lang="en-GB" dirty="0"/>
              <a:t>Public Health England plan to help local authorities improve support &amp; target groups with highest risks</a:t>
            </a:r>
          </a:p>
        </p:txBody>
      </p:sp>
    </p:spTree>
    <p:extLst>
      <p:ext uri="{BB962C8B-B14F-4D97-AF65-F5344CB8AC3E}">
        <p14:creationId xmlns:p14="http://schemas.microsoft.com/office/powerpoint/2010/main" val="26173258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1BE3B-7A26-4CE2-808C-E985529A2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B8E9A-83C1-4868-8D83-06F31B138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46640" cy="4114800"/>
          </a:xfrm>
        </p:spPr>
        <p:txBody>
          <a:bodyPr/>
          <a:lstStyle/>
          <a:p>
            <a:r>
              <a:rPr lang="en-GB" dirty="0"/>
              <a:t>NHS/PHE resources</a:t>
            </a:r>
          </a:p>
          <a:p>
            <a:r>
              <a:rPr lang="en-GB" dirty="0"/>
              <a:t>NICE Guidelines </a:t>
            </a:r>
            <a:r>
              <a:rPr lang="en-GB" dirty="0">
                <a:hlinkClick r:id="rId2"/>
              </a:rPr>
              <a:t>www.nice.org.uk</a:t>
            </a:r>
            <a:r>
              <a:rPr lang="en-GB" dirty="0"/>
              <a:t> </a:t>
            </a:r>
          </a:p>
          <a:p>
            <a:r>
              <a:rPr lang="en-GB" dirty="0"/>
              <a:t>Equally Well </a:t>
            </a:r>
            <a:r>
              <a:rPr lang="en-GB" dirty="0">
                <a:hlinkClick r:id="rId3"/>
              </a:rPr>
              <a:t>www.equallywell.co.uk</a:t>
            </a:r>
            <a:endParaRPr lang="en-GB" dirty="0"/>
          </a:p>
          <a:p>
            <a:r>
              <a:rPr lang="en-GB" dirty="0"/>
              <a:t>ASH smoking and mental health leaflet </a:t>
            </a:r>
            <a:r>
              <a:rPr lang="en-GB" dirty="0">
                <a:hlinkClick r:id="rId4"/>
              </a:rPr>
              <a:t>www.ash.org.uk/</a:t>
            </a:r>
            <a:endParaRPr lang="en-GB" dirty="0"/>
          </a:p>
          <a:p>
            <a:r>
              <a:rPr lang="en-GB" dirty="0"/>
              <a:t>SCIMITAR+ </a:t>
            </a:r>
            <a:r>
              <a:rPr lang="en-GB" dirty="0">
                <a:hlinkClick r:id="rId5"/>
              </a:rPr>
              <a:t>www.york.ac.uk/healthsciences/closing-the-gap/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66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Thank you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For more information: </a:t>
            </a:r>
          </a:p>
          <a:p>
            <a:r>
              <a:rPr lang="en-GB" altLang="en-US" dirty="0"/>
              <a:t>contact@centreformentalhealth.org.uk</a:t>
            </a:r>
          </a:p>
          <a:p>
            <a:r>
              <a:rPr lang="en-GB" altLang="en-US" dirty="0"/>
              <a:t>@</a:t>
            </a:r>
            <a:r>
              <a:rPr lang="en-GB" altLang="en-US" dirty="0" err="1"/>
              <a:t>AssocMHP</a:t>
            </a:r>
            <a:r>
              <a:rPr lang="en-GB" altLang="en-US" dirty="0"/>
              <a:t> @</a:t>
            </a:r>
            <a:r>
              <a:rPr lang="en-GB" altLang="en-US" dirty="0" err="1"/>
              <a:t>CentreforMH</a:t>
            </a:r>
            <a:r>
              <a:rPr lang="en-GB" altLang="en-US" dirty="0"/>
              <a:t> @Rethink_ </a:t>
            </a:r>
          </a:p>
          <a:p>
            <a:r>
              <a:rPr lang="en-GB" altLang="en-US" dirty="0"/>
              <a:t>www.centreformentalhealth.org.uk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Mental and physical health 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B546D0B-6805-4F45-B5A5-09A1869B88E1}"/>
              </a:ext>
            </a:extLst>
          </p:cNvPr>
          <p:cNvGrpSpPr/>
          <p:nvPr/>
        </p:nvGrpSpPr>
        <p:grpSpPr>
          <a:xfrm>
            <a:off x="287524" y="1889871"/>
            <a:ext cx="8568952" cy="4905925"/>
            <a:chOff x="107504" y="1907451"/>
            <a:chExt cx="8568952" cy="4905925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1384576-F6BB-4D22-AA21-98239E48A272}"/>
                </a:ext>
              </a:extLst>
            </p:cNvPr>
            <p:cNvSpPr/>
            <p:nvPr/>
          </p:nvSpPr>
          <p:spPr bwMode="auto">
            <a:xfrm>
              <a:off x="107504" y="1907452"/>
              <a:ext cx="8568952" cy="490592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ＭＳ Ｐゴシック" pitchFamily="16" charset="-128"/>
              </a:endParaRPr>
            </a:p>
          </p:txBody>
        </p:sp>
        <p:pic>
          <p:nvPicPr>
            <p:cNvPr id="9" name="Picture 8" descr="A close up of text on a black background&#10;&#10;Description automatically generated">
              <a:extLst>
                <a:ext uri="{FF2B5EF4-FFF2-40B4-BE49-F238E27FC236}">
                  <a16:creationId xmlns:a16="http://schemas.microsoft.com/office/drawing/2014/main" id="{CF42F29C-BB4A-46A7-920F-61E8C3DC5F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5719" b="8580"/>
            <a:stretch/>
          </p:blipFill>
          <p:spPr>
            <a:xfrm>
              <a:off x="1980110" y="2163373"/>
              <a:ext cx="5183780" cy="4599526"/>
            </a:xfrm>
            <a:prstGeom prst="rect">
              <a:avLst/>
            </a:prstGeom>
          </p:spPr>
        </p:pic>
        <p:pic>
          <p:nvPicPr>
            <p:cNvPr id="10" name="Picture 9" descr="A close up of text on a black background&#10;&#10;Description automatically generated">
              <a:extLst>
                <a:ext uri="{FF2B5EF4-FFF2-40B4-BE49-F238E27FC236}">
                  <a16:creationId xmlns:a16="http://schemas.microsoft.com/office/drawing/2014/main" id="{048125D1-387B-4BE3-9475-3019AE7A0A5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95710"/>
            <a:stretch/>
          </p:blipFill>
          <p:spPr>
            <a:xfrm>
              <a:off x="179511" y="1907451"/>
              <a:ext cx="6170837" cy="274058"/>
            </a:xfrm>
            <a:prstGeom prst="rect">
              <a:avLst/>
            </a:prstGeom>
          </p:spPr>
        </p:pic>
        <p:pic>
          <p:nvPicPr>
            <p:cNvPr id="11" name="Picture 10" descr="A close up of text on a black background&#10;&#10;Description automatically generated">
              <a:extLst>
                <a:ext uri="{FF2B5EF4-FFF2-40B4-BE49-F238E27FC236}">
                  <a16:creationId xmlns:a16="http://schemas.microsoft.com/office/drawing/2014/main" id="{1C357A3F-CEEF-4498-87F8-F3DE799812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1059" t="97633"/>
            <a:stretch/>
          </p:blipFill>
          <p:spPr>
            <a:xfrm>
              <a:off x="6404632" y="6597352"/>
              <a:ext cx="1407728" cy="119207"/>
            </a:xfrm>
            <a:prstGeom prst="rect">
              <a:avLst/>
            </a:prstGeom>
          </p:spPr>
        </p:pic>
        <p:pic>
          <p:nvPicPr>
            <p:cNvPr id="12" name="Picture 11" descr="A close up of text on a black background&#10;&#10;Description automatically generated">
              <a:extLst>
                <a:ext uri="{FF2B5EF4-FFF2-40B4-BE49-F238E27FC236}">
                  <a16:creationId xmlns:a16="http://schemas.microsoft.com/office/drawing/2014/main" id="{A42C58B2-8C24-4FC0-A57F-C750BD5BA3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94558" r="39304"/>
            <a:stretch/>
          </p:blipFill>
          <p:spPr>
            <a:xfrm>
              <a:off x="323528" y="6539318"/>
              <a:ext cx="2952328" cy="27405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6408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D7F66-B082-4049-B32C-8153665C6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Physical health inequalities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8004B-05E9-4C2C-8E57-4C7FE653A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Life expectancy for someone with severe mental illness 15-20 years shorter than average in the UK</a:t>
            </a:r>
          </a:p>
          <a:p>
            <a:r>
              <a:rPr lang="en-GB" dirty="0"/>
              <a:t>Three times as likely to have diabetes </a:t>
            </a:r>
          </a:p>
          <a:p>
            <a:r>
              <a:rPr lang="en-GB" dirty="0"/>
              <a:t>Twice as likely to have heart disease and many other long-term conditions</a:t>
            </a:r>
          </a:p>
          <a:p>
            <a:r>
              <a:rPr lang="en-GB" dirty="0"/>
              <a:t>More likely to die from cancer</a:t>
            </a:r>
          </a:p>
          <a:p>
            <a:r>
              <a:rPr lang="en-GB" dirty="0"/>
              <a:t>Biggest inequalities at a younger age</a:t>
            </a:r>
          </a:p>
        </p:txBody>
      </p:sp>
    </p:spTree>
    <p:extLst>
      <p:ext uri="{BB962C8B-B14F-4D97-AF65-F5344CB8AC3E}">
        <p14:creationId xmlns:p14="http://schemas.microsoft.com/office/powerpoint/2010/main" val="337233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B7A46-2625-44F2-9C3B-DA8996B0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48680"/>
            <a:ext cx="4572000" cy="1143000"/>
          </a:xfrm>
        </p:spPr>
        <p:txBody>
          <a:bodyPr/>
          <a:lstStyle/>
          <a:p>
            <a:r>
              <a:rPr lang="en-GB" dirty="0"/>
              <a:t>Experiences of smoking and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CF6C71-82D3-4CD5-8F82-14EF7BD4F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768" y="2002695"/>
            <a:ext cx="8748464" cy="3580656"/>
          </a:xfrm>
        </p:spPr>
        <p:txBody>
          <a:bodyPr/>
          <a:lstStyle/>
          <a:p>
            <a:r>
              <a:rPr lang="en-GB" dirty="0"/>
              <a:t>Research commissioned by Health and Wellbeing Alliance</a:t>
            </a:r>
          </a:p>
          <a:p>
            <a:r>
              <a:rPr lang="en-GB" dirty="0"/>
              <a:t>Produced by Association of Mental Health Providers, Centre for Mental Health and Rethink Mental Illness</a:t>
            </a:r>
          </a:p>
          <a:p>
            <a:r>
              <a:rPr lang="en-GB" dirty="0"/>
              <a:t>Supported by Friends, Families and Travellers, The National LGB&amp;T Partnership and Race Equality Foundation</a:t>
            </a:r>
          </a:p>
        </p:txBody>
      </p:sp>
      <p:pic>
        <p:nvPicPr>
          <p:cNvPr id="5" name="Picture 4" descr="A picture containing fruit&#10;&#10;Description automatically generated">
            <a:extLst>
              <a:ext uri="{FF2B5EF4-FFF2-40B4-BE49-F238E27FC236}">
                <a16:creationId xmlns:a16="http://schemas.microsoft.com/office/drawing/2014/main" id="{89D07D14-A4C5-4636-B084-7431A7C766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9581" b="7836"/>
          <a:stretch/>
        </p:blipFill>
        <p:spPr>
          <a:xfrm>
            <a:off x="1547664" y="5666851"/>
            <a:ext cx="6604002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72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A6404-D825-463B-9D71-1212EE5BB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Smoking and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02895C-3CE6-4BD7-8A32-2F8CD2545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Higher rate of smoking for people with severe mental illness: 40% vs 14% in general population</a:t>
            </a:r>
          </a:p>
          <a:p>
            <a:r>
              <a:rPr lang="en-GB" dirty="0"/>
              <a:t>Gap is widening: smoking rate falling more slowly than average</a:t>
            </a:r>
          </a:p>
          <a:p>
            <a:r>
              <a:rPr lang="en-GB" dirty="0"/>
              <a:t>More likely to be heavy smokers</a:t>
            </a:r>
          </a:p>
          <a:p>
            <a:r>
              <a:rPr lang="en-GB" dirty="0"/>
              <a:t>50% of deaths due to smoking-related illness</a:t>
            </a:r>
          </a:p>
          <a:p>
            <a:r>
              <a:rPr lang="en-GB" dirty="0"/>
              <a:t>But just as motivated to quit as other smokers</a:t>
            </a:r>
          </a:p>
        </p:txBody>
      </p:sp>
    </p:spTree>
    <p:extLst>
      <p:ext uri="{BB962C8B-B14F-4D97-AF65-F5344CB8AC3E}">
        <p14:creationId xmlns:p14="http://schemas.microsoft.com/office/powerpoint/2010/main" val="323874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299E9-8610-41CD-BAB6-D86F39F18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20688"/>
            <a:ext cx="4572000" cy="1143000"/>
          </a:xfrm>
        </p:spPr>
        <p:txBody>
          <a:bodyPr/>
          <a:lstStyle/>
          <a:p>
            <a:r>
              <a:rPr lang="en-GB" dirty="0"/>
              <a:t>Why are smoking rates higher?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53507-BD3F-4258-A197-915538489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Harder to quit for a heavy smoker</a:t>
            </a:r>
          </a:p>
          <a:p>
            <a:r>
              <a:rPr lang="en-GB" dirty="0"/>
              <a:t>Perception it’s harder for someone with a mental illness to quit</a:t>
            </a:r>
          </a:p>
          <a:p>
            <a:r>
              <a:rPr lang="en-GB" dirty="0"/>
              <a:t>Myths about giving up smoking being harmful to mental health</a:t>
            </a:r>
          </a:p>
          <a:p>
            <a:r>
              <a:rPr lang="en-GB" dirty="0"/>
              <a:t>More withdrawal symptoms from stopping smoking</a:t>
            </a:r>
          </a:p>
          <a:p>
            <a:r>
              <a:rPr lang="en-GB" dirty="0"/>
              <a:t>Social networks with more smokers</a:t>
            </a:r>
          </a:p>
        </p:txBody>
      </p:sp>
    </p:spTree>
    <p:extLst>
      <p:ext uri="{BB962C8B-B14F-4D97-AF65-F5344CB8AC3E}">
        <p14:creationId xmlns:p14="http://schemas.microsoft.com/office/powerpoint/2010/main" val="282848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0FFB-215B-409D-8B84-023EBBB42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548680"/>
            <a:ext cx="4572000" cy="1143000"/>
          </a:xfrm>
        </p:spPr>
        <p:txBody>
          <a:bodyPr/>
          <a:lstStyle/>
          <a:p>
            <a:r>
              <a:rPr lang="en-GB" dirty="0"/>
              <a:t>Experiences of smoking and mental health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7CC0D-EE76-436E-BD7F-E58431CAF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“It was a way of coping with stress. I was smoking 60 a day and didn’t think it would ever be possible for me to give up.”</a:t>
            </a:r>
          </a:p>
          <a:p>
            <a:r>
              <a:rPr lang="en-GB" dirty="0"/>
              <a:t>“It took a heart attack to make me stop.”</a:t>
            </a:r>
          </a:p>
          <a:p>
            <a:r>
              <a:rPr lang="en-GB" dirty="0"/>
              <a:t>“It’s important to stay well for your family so you can be there if they need you.”</a:t>
            </a:r>
          </a:p>
        </p:txBody>
      </p:sp>
    </p:spTree>
    <p:extLst>
      <p:ext uri="{BB962C8B-B14F-4D97-AF65-F5344CB8AC3E}">
        <p14:creationId xmlns:p14="http://schemas.microsoft.com/office/powerpoint/2010/main" val="19877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0DD2-6D32-4B57-80F2-DB06DF326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helps people to give up smoking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3175E-A04E-4840-89BA-5D4D495534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Effective approaches are similar to those for other smokers, combining:</a:t>
            </a:r>
          </a:p>
          <a:p>
            <a:pPr lvl="1"/>
            <a:r>
              <a:rPr lang="en-GB" dirty="0"/>
              <a:t>Advice – starting a conversation about smoking</a:t>
            </a:r>
          </a:p>
          <a:p>
            <a:pPr lvl="1"/>
            <a:r>
              <a:rPr lang="en-GB" dirty="0"/>
              <a:t>Behavioural techniques</a:t>
            </a:r>
          </a:p>
          <a:p>
            <a:pPr lvl="1"/>
            <a:r>
              <a:rPr lang="en-GB" dirty="0"/>
              <a:t>Medication – including NRT and Varenicline</a:t>
            </a:r>
          </a:p>
          <a:p>
            <a:pPr lvl="1"/>
            <a:r>
              <a:rPr lang="en-GB" dirty="0"/>
              <a:t>Peer support</a:t>
            </a:r>
          </a:p>
        </p:txBody>
      </p:sp>
    </p:spTree>
    <p:extLst>
      <p:ext uri="{BB962C8B-B14F-4D97-AF65-F5344CB8AC3E}">
        <p14:creationId xmlns:p14="http://schemas.microsoft.com/office/powerpoint/2010/main" val="2276192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89CA-0A1A-49DB-8AA8-057C913A2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role of health professionals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92797-A3CB-452A-A94F-458605E23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Lingering beliefs about smoking and mental health, e.g. that it’s too difficult or risky to quit</a:t>
            </a:r>
          </a:p>
          <a:p>
            <a:r>
              <a:rPr lang="en-GB" dirty="0"/>
              <a:t>Finding the right words: “I didn’t find it helpful when health professionals just told me to give up, it is wrong and that doesn’t support you.” </a:t>
            </a:r>
          </a:p>
          <a:p>
            <a:r>
              <a:rPr lang="en-GB" dirty="0"/>
              <a:t>Staff who smoke around smoke-free inpatient services</a:t>
            </a:r>
          </a:p>
        </p:txBody>
      </p:sp>
    </p:spTree>
    <p:extLst>
      <p:ext uri="{BB962C8B-B14F-4D97-AF65-F5344CB8AC3E}">
        <p14:creationId xmlns:p14="http://schemas.microsoft.com/office/powerpoint/2010/main" val="26453822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539D31"/>
      </a:dk2>
      <a:lt2>
        <a:srgbClr val="808080"/>
      </a:lt2>
      <a:accent1>
        <a:srgbClr val="DEECD4"/>
      </a:accent1>
      <a:accent2>
        <a:srgbClr val="333399"/>
      </a:accent2>
      <a:accent3>
        <a:srgbClr val="FFFFFF"/>
      </a:accent3>
      <a:accent4>
        <a:srgbClr val="000000"/>
      </a:accent4>
      <a:accent5>
        <a:srgbClr val="ECF4E6"/>
      </a:accent5>
      <a:accent6>
        <a:srgbClr val="2D2D8A"/>
      </a:accent6>
      <a:hlink>
        <a:srgbClr val="53AF31"/>
      </a:hlink>
      <a:folHlink>
        <a:srgbClr val="53AF31"/>
      </a:folHlink>
    </a:clrScheme>
    <a:fontScheme name="Blank Presentation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D9499E21-13BB-474F-9F27-FD9181C464CD}" vid="{21B90EDE-BD3E-4017-B015-47D75A693F0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8E7BB056F0A74EAAF4D2536E1377B9" ma:contentTypeVersion="13" ma:contentTypeDescription="Create a new document." ma:contentTypeScope="" ma:versionID="454d7bd11f6f22a823811a2afb340f9e">
  <xsd:schema xmlns:xsd="http://www.w3.org/2001/XMLSchema" xmlns:xs="http://www.w3.org/2001/XMLSchema" xmlns:p="http://schemas.microsoft.com/office/2006/metadata/properties" xmlns:ns3="c1c9691a-f313-4877-aa72-900bcf09c704" xmlns:ns4="15a8c467-6df7-4aba-874e-876d8eab2926" targetNamespace="http://schemas.microsoft.com/office/2006/metadata/properties" ma:root="true" ma:fieldsID="0a636c6eb5ad40eaa94c3ad84274736f" ns3:_="" ns4:_="">
    <xsd:import namespace="c1c9691a-f313-4877-aa72-900bcf09c704"/>
    <xsd:import namespace="15a8c467-6df7-4aba-874e-876d8eab292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c9691a-f313-4877-aa72-900bcf09c7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a8c467-6df7-4aba-874e-876d8eab29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94387-BD65-4F27-9820-0286029B148E}">
  <ds:schemaRefs>
    <ds:schemaRef ds:uri="15a8c467-6df7-4aba-874e-876d8eab2926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c1c9691a-f313-4877-aa72-900bcf09c70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C622D4-736F-4DC2-85FF-CEB45281DE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A3F8E5-5E7C-4E25-B654-1A248F1E59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c9691a-f313-4877-aa72-900bcf09c704"/>
    <ds:schemaRef ds:uri="15a8c467-6df7-4aba-874e-876d8eab2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24976</TotalTime>
  <Words>599</Words>
  <Application>Microsoft Office PowerPoint</Application>
  <PresentationFormat>On-screen Show (4:3)</PresentationFormat>
  <Paragraphs>71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Tahoma</vt:lpstr>
      <vt:lpstr>Blank</vt:lpstr>
      <vt:lpstr>PowerPoint Presentation</vt:lpstr>
      <vt:lpstr>Mental and physical health </vt:lpstr>
      <vt:lpstr>Physical health inequalities</vt:lpstr>
      <vt:lpstr>Experiences of smoking and mental health</vt:lpstr>
      <vt:lpstr>Smoking and mental health</vt:lpstr>
      <vt:lpstr>Why are smoking rates higher?</vt:lpstr>
      <vt:lpstr>Experiences of smoking and mental health</vt:lpstr>
      <vt:lpstr>What helps people to give up smoking</vt:lpstr>
      <vt:lpstr>The role of health professionals</vt:lpstr>
      <vt:lpstr>What service users would find helpful</vt:lpstr>
      <vt:lpstr>Elements of effective practice</vt:lpstr>
      <vt:lpstr>Policies and initiatives</vt:lpstr>
      <vt:lpstr>Useful resources</vt:lpstr>
      <vt:lpstr>Thank you </vt:lpstr>
    </vt:vector>
  </TitlesOfParts>
  <Company>The Centre for Mental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Mental health policy now and in the future…</dc:title>
  <dc:creator>Andy Bell</dc:creator>
  <cp:lastModifiedBy>Emma Bailey</cp:lastModifiedBy>
  <cp:revision>213</cp:revision>
  <cp:lastPrinted>2015-03-20T12:23:28Z</cp:lastPrinted>
  <dcterms:created xsi:type="dcterms:W3CDTF">2014-04-17T14:20:02Z</dcterms:created>
  <dcterms:modified xsi:type="dcterms:W3CDTF">2020-04-03T12:09:16Z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0x010100D48E7BB056F0A74EAAF4D2536E1377B9</vt:lpwstr>
  </property>
  <property fmtid="{D5CDD505-2E9C-101B-9397-08002B2CF9AE}" pid="3" name="IsMyDocuments">
    <vt:bool>true</vt:bool>
  </property>
</Properties>
</file>